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1" r:id="rId1"/>
  </p:sldMasterIdLst>
  <p:notesMasterIdLst>
    <p:notesMasterId r:id="rId31"/>
  </p:notesMasterIdLst>
  <p:handoutMasterIdLst>
    <p:handoutMasterId r:id="rId32"/>
  </p:handoutMasterIdLst>
  <p:sldIdLst>
    <p:sldId id="257" r:id="rId2"/>
    <p:sldId id="272" r:id="rId3"/>
    <p:sldId id="270" r:id="rId4"/>
    <p:sldId id="281" r:id="rId5"/>
    <p:sldId id="300" r:id="rId6"/>
    <p:sldId id="288" r:id="rId7"/>
    <p:sldId id="286" r:id="rId8"/>
    <p:sldId id="259" r:id="rId9"/>
    <p:sldId id="301" r:id="rId10"/>
    <p:sldId id="284" r:id="rId11"/>
    <p:sldId id="271" r:id="rId12"/>
    <p:sldId id="279" r:id="rId13"/>
    <p:sldId id="277" r:id="rId14"/>
    <p:sldId id="292" r:id="rId15"/>
    <p:sldId id="295" r:id="rId16"/>
    <p:sldId id="294" r:id="rId17"/>
    <p:sldId id="261" r:id="rId18"/>
    <p:sldId id="293" r:id="rId19"/>
    <p:sldId id="262" r:id="rId20"/>
    <p:sldId id="263" r:id="rId21"/>
    <p:sldId id="264" r:id="rId22"/>
    <p:sldId id="265" r:id="rId23"/>
    <p:sldId id="285" r:id="rId24"/>
    <p:sldId id="266" r:id="rId25"/>
    <p:sldId id="267" r:id="rId26"/>
    <p:sldId id="268" r:id="rId27"/>
    <p:sldId id="269" r:id="rId28"/>
    <p:sldId id="296" r:id="rId29"/>
    <p:sldId id="278" r:id="rId30"/>
  </p:sldIdLst>
  <p:sldSz cx="9144000" cy="6858000" type="screen4x3"/>
  <p:notesSz cx="6858000" cy="9144000"/>
  <p:embeddedFontLst>
    <p:embeddedFont>
      <p:font typeface="Mathematica1" pitchFamily="2" charset="2"/>
      <p:regular r:id="rId33"/>
      <p:bold r:id="rId34"/>
    </p:embeddedFont>
    <p:embeddedFont>
      <p:font typeface="Comic Sans MS" pitchFamily="66" charset="0"/>
      <p:regular r:id="rId35"/>
      <p:bold r:id="rId36"/>
    </p:embeddedFont>
  </p:embeddedFontLst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  <a:srgbClr val="3333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65" autoAdjust="0"/>
    <p:restoredTop sz="94632" autoAdjust="0"/>
  </p:normalViewPr>
  <p:slideViewPr>
    <p:cSldViewPr>
      <p:cViewPr varScale="1">
        <p:scale>
          <a:sx n="99" d="100"/>
          <a:sy n="99" d="100"/>
        </p:scale>
        <p:origin x="-96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40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3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6073D4-E2BF-4FC3-8BE1-740F0BE01B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8FD105-3904-443C-808D-2DFFD21D3B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9063FA-7DAA-4569-B54B-1FFA68FA997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CB0BD-760B-493F-BA0E-93B9B2EF2DE2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18848F-B339-4143-952A-8972FBC8B41D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C70765-C3AB-44ED-80DA-0E4DF444D5AC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E7503-2233-4DE5-8CD4-1135FE820D1B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A1C502-6CDC-4A86-AE09-3B5915BBC830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0C7085-DC80-49DF-A01E-4ECE5B872F18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2D8C6-2DD5-48C2-8430-85B42EDC63B5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9505E-6B70-4FB0-BE7C-C7A1AAAD2FD7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3F8A9B-1D81-4443-B40F-A6C0D053AF19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F32050-895C-43DE-A16E-5D1F8293B727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6A697-63E6-4AC5-B2BC-F11A592EAEB0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BCE380-9332-4737-9F19-EA9D502BBDD4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FBDF65-37B9-4C3E-BA6C-878508D4280E}" type="slidenum">
              <a:rPr lang="en-GB" smtClean="0"/>
              <a:pPr/>
              <a:t>26</a:t>
            </a:fld>
            <a:endParaRPr lang="en-GB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8B35F8-F699-490A-B682-7405447E5519}" type="slidenum">
              <a:rPr lang="en-GB" smtClean="0"/>
              <a:pPr/>
              <a:t>27</a:t>
            </a:fld>
            <a:endParaRPr lang="en-GB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24DC24-51F3-46D1-9B45-0823533A8917}" type="slidenum">
              <a:rPr lang="en-GB" smtClean="0"/>
              <a:pPr/>
              <a:t>29</a:t>
            </a:fld>
            <a:endParaRPr lang="en-GB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EBD784-C87B-42F7-9946-CE95D035F2C6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0EF931-C762-4D80-A4B5-9178489C4FBA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0EF931-C762-4D80-A4B5-9178489C4FBA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617CDC-FEB2-4CE6-B7F6-D30A66274A85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0CA9E0-6715-4EAF-BFAF-AD9AE23FDCCF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5DEE48-B1F5-49CA-AF37-E9D114C37D22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444DC5-5F00-437F-B3E0-7C2EE5AD49B1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hr-H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hr-HR" smtClean="0"/>
              <a:t>IEEE Student Branch Zagreb</a:t>
            </a:r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hr-HR" smtClean="0"/>
              <a:t>IEEE Student Branch Zagreb</a:t>
            </a:r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hr-HR" smtClean="0"/>
              <a:t>IEEE Student Branch Zagreb</a:t>
            </a:r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hr-HR" smtClean="0"/>
              <a:t>IEEE Student Branch Zagreb</a:t>
            </a:r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IEEE Student Branch Zagreb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IEEE Student Branch Zagreb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hr-HR" smtClean="0"/>
              <a:t>IEEE Student Branch Zagreb</a:t>
            </a:r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hr-HR" smtClean="0"/>
              <a:t>IEEE Student Branch Zagreb</a:t>
            </a:r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IEEE Student Branch Zagreb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IEEE Student Branch Zagreb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hr-HR" smtClean="0"/>
              <a:t>IEEE Student Branch Zagreb</a:t>
            </a:r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hr-HR" smtClean="0"/>
              <a:t>IEEE Student Branch Zagreb</a:t>
            </a:r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66850" y="62880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3333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hr-HR" smtClean="0"/>
              <a:t>IEEE Student Branch Zagreb</a:t>
            </a:r>
            <a:endParaRPr lang="hr-HR"/>
          </a:p>
        </p:txBody>
      </p:sp>
      <p:sp>
        <p:nvSpPr>
          <p:cNvPr id="27657" name="Line 9"/>
          <p:cNvSpPr>
            <a:spLocks noChangeShapeType="1"/>
          </p:cNvSpPr>
          <p:nvPr userDrawn="1"/>
        </p:nvSpPr>
        <p:spPr bwMode="auto">
          <a:xfrm flipV="1">
            <a:off x="4800600" y="6445250"/>
            <a:ext cx="25908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27658" name="Rectangle 10"/>
          <p:cNvSpPr>
            <a:spLocks noChangeArrowheads="1"/>
          </p:cNvSpPr>
          <p:nvPr userDrawn="1"/>
        </p:nvSpPr>
        <p:spPr bwMode="auto">
          <a:xfrm>
            <a:off x="4500563" y="6553200"/>
            <a:ext cx="469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4F2CA29D-14DD-458C-8E93-A8BEE00827A5}" type="slidenum">
              <a:rPr lang="hr-HR" sz="1400"/>
              <a:pPr>
                <a:defRPr/>
              </a:pPr>
              <a:t>‹#›</a:t>
            </a:fld>
            <a:endParaRPr lang="hr-HR" sz="1400"/>
          </a:p>
        </p:txBody>
      </p:sp>
      <p:sp>
        <p:nvSpPr>
          <p:cNvPr id="27659" name="Line 11"/>
          <p:cNvSpPr>
            <a:spLocks noChangeShapeType="1"/>
          </p:cNvSpPr>
          <p:nvPr userDrawn="1"/>
        </p:nvSpPr>
        <p:spPr bwMode="auto">
          <a:xfrm flipV="1">
            <a:off x="533400" y="6445250"/>
            <a:ext cx="6858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pic>
        <p:nvPicPr>
          <p:cNvPr id="1032" name="Picture 12" descr="ieeeblu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r.hr/iee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rdan-gledec.from.hr/pravopis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r.hr/iee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hr-HR" smtClean="0"/>
              <a:t>IEEE Student Branch Zagreb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Diplomski rad</a:t>
            </a:r>
            <a:br>
              <a:rPr lang="hr-HR" smtClean="0"/>
            </a:br>
            <a:r>
              <a:rPr lang="hr-HR" smtClean="0"/>
              <a:t>Dos &amp; Donts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hr-HR" smtClean="0"/>
              <a:t>IEEE Student Branch Zagreb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smtClean="0"/>
              <a:t>Završno uređenje</a:t>
            </a:r>
            <a:endParaRPr lang="en-GB" dirty="0" smtClean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dirty="0" smtClean="0"/>
              <a:t>prije uvoda: Page </a:t>
            </a:r>
            <a:r>
              <a:rPr lang="hr-HR" dirty="0" err="1" smtClean="0"/>
              <a:t>Layout</a:t>
            </a:r>
            <a:r>
              <a:rPr lang="hr-HR" dirty="0" smtClean="0"/>
              <a:t>, </a:t>
            </a:r>
            <a:r>
              <a:rPr lang="hr-HR" dirty="0" err="1" smtClean="0"/>
              <a:t>Breaks</a:t>
            </a:r>
            <a:r>
              <a:rPr lang="hr-HR" dirty="0" smtClean="0"/>
              <a:t>, </a:t>
            </a:r>
            <a:r>
              <a:rPr lang="hr-HR" dirty="0" err="1" smtClean="0"/>
              <a:t>Section</a:t>
            </a:r>
            <a:r>
              <a:rPr lang="hr-HR" dirty="0" smtClean="0"/>
              <a:t> </a:t>
            </a:r>
            <a:r>
              <a:rPr lang="hr-HR" dirty="0" err="1" smtClean="0"/>
              <a:t>break</a:t>
            </a:r>
            <a:r>
              <a:rPr lang="hr-HR" dirty="0" smtClean="0"/>
              <a:t>: </a:t>
            </a:r>
            <a:r>
              <a:rPr lang="hr-HR" dirty="0" err="1" smtClean="0"/>
              <a:t>Next</a:t>
            </a:r>
            <a:r>
              <a:rPr lang="hr-HR" dirty="0" smtClean="0"/>
              <a:t> </a:t>
            </a:r>
            <a:r>
              <a:rPr lang="hr-HR" dirty="0" err="1" smtClean="0"/>
              <a:t>page</a:t>
            </a:r>
            <a:endParaRPr lang="hr-HR" dirty="0" smtClean="0"/>
          </a:p>
          <a:p>
            <a:pPr eaLnBrk="1" hangingPunct="1"/>
            <a:r>
              <a:rPr lang="hr-HR" dirty="0" smtClean="0"/>
              <a:t>u prvoj sekciji dodaj naslov, sadržaj…</a:t>
            </a:r>
          </a:p>
          <a:p>
            <a:pPr eaLnBrk="1" hangingPunct="1"/>
            <a:r>
              <a:rPr lang="hr-HR" dirty="0" smtClean="0"/>
              <a:t>u drugoj sekciji Insert, Page </a:t>
            </a:r>
            <a:r>
              <a:rPr lang="hr-HR" dirty="0" err="1" smtClean="0"/>
              <a:t>Number</a:t>
            </a:r>
            <a:r>
              <a:rPr lang="hr-HR" dirty="0" smtClean="0"/>
              <a:t>, Format Page </a:t>
            </a:r>
            <a:r>
              <a:rPr lang="hr-HR" dirty="0" err="1" smtClean="0"/>
              <a:t>Numbers</a:t>
            </a:r>
            <a:r>
              <a:rPr lang="hr-HR" dirty="0" smtClean="0"/>
              <a:t>, te</a:t>
            </a:r>
            <a:br>
              <a:rPr lang="hr-HR" dirty="0" smtClean="0"/>
            </a:br>
            <a:r>
              <a:rPr lang="hr-HR" dirty="0" smtClean="0"/>
              <a:t>Page </a:t>
            </a:r>
            <a:r>
              <a:rPr lang="hr-HR" dirty="0" err="1" smtClean="0"/>
              <a:t>Number</a:t>
            </a:r>
            <a:r>
              <a:rPr lang="hr-HR" dirty="0" smtClean="0"/>
              <a:t> </a:t>
            </a:r>
            <a:r>
              <a:rPr lang="hr-HR" dirty="0" err="1" smtClean="0"/>
              <a:t>Bottom</a:t>
            </a:r>
            <a:endParaRPr lang="hr-HR" dirty="0" smtClean="0"/>
          </a:p>
        </p:txBody>
      </p:sp>
      <p:pic>
        <p:nvPicPr>
          <p:cNvPr id="131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257675"/>
            <a:ext cx="265747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1081" name="Freeform 9"/>
          <p:cNvSpPr>
            <a:spLocks/>
          </p:cNvSpPr>
          <p:nvPr/>
        </p:nvSpPr>
        <p:spPr bwMode="auto">
          <a:xfrm>
            <a:off x="5867400" y="6092825"/>
            <a:ext cx="1368425" cy="290513"/>
          </a:xfrm>
          <a:custGeom>
            <a:avLst/>
            <a:gdLst>
              <a:gd name="T0" fmla="*/ 2147483647 w 537"/>
              <a:gd name="T1" fmla="*/ 0 h 461"/>
              <a:gd name="T2" fmla="*/ 2147483647 w 537"/>
              <a:gd name="T3" fmla="*/ 2147483647 h 461"/>
              <a:gd name="T4" fmla="*/ 2147483647 w 537"/>
              <a:gd name="T5" fmla="*/ 2147483647 h 461"/>
              <a:gd name="T6" fmla="*/ 2147483647 w 537"/>
              <a:gd name="T7" fmla="*/ 2147483647 h 461"/>
              <a:gd name="T8" fmla="*/ 2147483647 w 537"/>
              <a:gd name="T9" fmla="*/ 2147483647 h 461"/>
              <a:gd name="T10" fmla="*/ 2147483647 w 537"/>
              <a:gd name="T11" fmla="*/ 2147483647 h 461"/>
              <a:gd name="T12" fmla="*/ 2147483647 w 537"/>
              <a:gd name="T13" fmla="*/ 2147483647 h 46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37"/>
              <a:gd name="T22" fmla="*/ 0 h 461"/>
              <a:gd name="T23" fmla="*/ 537 w 537"/>
              <a:gd name="T24" fmla="*/ 461 h 46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37" h="461">
                <a:moveTo>
                  <a:pt x="280" y="0"/>
                </a:moveTo>
                <a:cubicBezTo>
                  <a:pt x="211" y="3"/>
                  <a:pt x="143" y="7"/>
                  <a:pt x="98" y="45"/>
                </a:cubicBezTo>
                <a:cubicBezTo>
                  <a:pt x="53" y="83"/>
                  <a:pt x="0" y="167"/>
                  <a:pt x="8" y="227"/>
                </a:cubicBezTo>
                <a:cubicBezTo>
                  <a:pt x="16" y="287"/>
                  <a:pt x="69" y="378"/>
                  <a:pt x="144" y="408"/>
                </a:cubicBezTo>
                <a:cubicBezTo>
                  <a:pt x="219" y="438"/>
                  <a:pt x="400" y="461"/>
                  <a:pt x="461" y="408"/>
                </a:cubicBezTo>
                <a:cubicBezTo>
                  <a:pt x="522" y="355"/>
                  <a:pt x="537" y="151"/>
                  <a:pt x="507" y="91"/>
                </a:cubicBezTo>
                <a:cubicBezTo>
                  <a:pt x="477" y="31"/>
                  <a:pt x="333" y="45"/>
                  <a:pt x="280" y="45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hr-HR" smtClean="0"/>
              <a:t>IEEE Student Branch Zagreb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4000" dirty="0" err="1" smtClean="0"/>
              <a:t>Tipkovničke</a:t>
            </a:r>
            <a:r>
              <a:rPr lang="hr-HR" sz="4000" dirty="0" smtClean="0"/>
              <a:t> kratice</a:t>
            </a:r>
            <a:br>
              <a:rPr lang="hr-HR" sz="4000" dirty="0" smtClean="0"/>
            </a:br>
            <a:r>
              <a:rPr lang="hr-HR" sz="2800" dirty="0" smtClean="0"/>
              <a:t>tekst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hr-HR" dirty="0" err="1" smtClean="0"/>
              <a:t>exponent</a:t>
            </a:r>
            <a:r>
              <a:rPr lang="hr-HR" dirty="0" smtClean="0"/>
              <a:t> (</a:t>
            </a:r>
            <a:r>
              <a:rPr lang="hr-HR" dirty="0" err="1" smtClean="0"/>
              <a:t>Superscript</a:t>
            </a:r>
            <a:r>
              <a:rPr lang="hr-HR" dirty="0" smtClean="0"/>
              <a:t>) </a:t>
            </a:r>
            <a:r>
              <a:rPr lang="hr-HR" dirty="0" err="1" smtClean="0"/>
              <a:t>Ctrl</a:t>
            </a:r>
            <a:r>
              <a:rPr lang="hr-HR" dirty="0" smtClean="0"/>
              <a:t>++</a:t>
            </a:r>
          </a:p>
          <a:p>
            <a:pPr eaLnBrk="1" hangingPunct="1"/>
            <a:r>
              <a:rPr lang="hr-HR" dirty="0" err="1" smtClean="0"/>
              <a:t>index</a:t>
            </a:r>
            <a:r>
              <a:rPr lang="hr-HR" dirty="0" smtClean="0"/>
              <a:t> (</a:t>
            </a:r>
            <a:r>
              <a:rPr lang="hr-HR" dirty="0" err="1" smtClean="0"/>
              <a:t>Subscript</a:t>
            </a:r>
            <a:r>
              <a:rPr lang="hr-HR" dirty="0" smtClean="0"/>
              <a:t>) </a:t>
            </a:r>
            <a:r>
              <a:rPr lang="hr-HR" dirty="0" err="1" smtClean="0"/>
              <a:t>Ctrl</a:t>
            </a:r>
            <a:r>
              <a:rPr lang="hr-HR" dirty="0" smtClean="0"/>
              <a:t>+= (</a:t>
            </a:r>
            <a:r>
              <a:rPr lang="hr-HR" dirty="0" err="1" smtClean="0"/>
              <a:t>tj</a:t>
            </a:r>
            <a:r>
              <a:rPr lang="hr-HR" dirty="0" smtClean="0"/>
              <a:t>. </a:t>
            </a:r>
            <a:r>
              <a:rPr lang="hr-HR" dirty="0" err="1" smtClean="0"/>
              <a:t>Ctrl</a:t>
            </a:r>
            <a:r>
              <a:rPr lang="hr-HR" dirty="0" smtClean="0"/>
              <a:t>+</a:t>
            </a:r>
            <a:r>
              <a:rPr lang="hr-HR" dirty="0" err="1" smtClean="0"/>
              <a:t>Shift</a:t>
            </a:r>
            <a:r>
              <a:rPr lang="hr-HR" dirty="0" smtClean="0"/>
              <a:t>+0)</a:t>
            </a:r>
            <a:endParaRPr lang="hr-HR" strike="sngStrike" dirty="0" smtClean="0"/>
          </a:p>
          <a:p>
            <a:pPr eaLnBrk="1" hangingPunct="1"/>
            <a:r>
              <a:rPr lang="hr-HR" dirty="0" smtClean="0"/>
              <a:t>kretanje riječ po riječ </a:t>
            </a:r>
            <a:r>
              <a:rPr lang="hr-HR" dirty="0" err="1" smtClean="0"/>
              <a:t>Ctrl</a:t>
            </a:r>
            <a:r>
              <a:rPr lang="hr-HR" dirty="0" smtClean="0"/>
              <a:t>+</a:t>
            </a:r>
            <a:r>
              <a:rPr lang="hr-HR" dirty="0" smtClean="0">
                <a:sym typeface="Wingdings" pitchFamily="2" charset="2"/>
              </a:rPr>
              <a:t> i </a:t>
            </a:r>
            <a:r>
              <a:rPr lang="hr-HR" dirty="0" err="1" smtClean="0">
                <a:sym typeface="Wingdings" pitchFamily="2" charset="2"/>
              </a:rPr>
              <a:t>Ctrl</a:t>
            </a:r>
            <a:r>
              <a:rPr lang="hr-HR" dirty="0" smtClean="0">
                <a:sym typeface="Wingdings" pitchFamily="2" charset="2"/>
              </a:rPr>
              <a:t>+</a:t>
            </a:r>
          </a:p>
          <a:p>
            <a:pPr eaLnBrk="1" hangingPunct="1"/>
            <a:r>
              <a:rPr lang="hr-HR" dirty="0" smtClean="0">
                <a:sym typeface="Wingdings" pitchFamily="2" charset="2"/>
              </a:rPr>
              <a:t>brisanje riječ po riječ </a:t>
            </a:r>
            <a:r>
              <a:rPr lang="hr-HR" dirty="0" err="1" smtClean="0">
                <a:sym typeface="Wingdings" pitchFamily="2" charset="2"/>
              </a:rPr>
              <a:t>Ctrl</a:t>
            </a:r>
            <a:r>
              <a:rPr lang="hr-HR" dirty="0" smtClean="0">
                <a:sym typeface="Wingdings" pitchFamily="2" charset="2"/>
              </a:rPr>
              <a:t>+</a:t>
            </a:r>
            <a:r>
              <a:rPr lang="hr-HR" dirty="0" err="1" smtClean="0">
                <a:sym typeface="Wingdings" pitchFamily="2" charset="2"/>
              </a:rPr>
              <a:t>Backspace</a:t>
            </a:r>
            <a:endParaRPr lang="hr-HR" dirty="0" smtClean="0">
              <a:sym typeface="Wingdings" pitchFamily="2" charset="2"/>
            </a:endParaRPr>
          </a:p>
          <a:p>
            <a:pPr eaLnBrk="1" hangingPunct="1"/>
            <a:r>
              <a:rPr lang="hr-HR" dirty="0" smtClean="0">
                <a:sym typeface="Wingdings" pitchFamily="2" charset="2"/>
              </a:rPr>
              <a:t>pozicioniranje slike/</a:t>
            </a:r>
            <a:r>
              <a:rPr lang="hr-HR" dirty="0" err="1" smtClean="0">
                <a:sym typeface="Wingdings" pitchFamily="2" charset="2"/>
              </a:rPr>
              <a:t>text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 err="1" smtClean="0">
                <a:sym typeface="Wingdings" pitchFamily="2" charset="2"/>
              </a:rPr>
              <a:t>boxa</a:t>
            </a:r>
            <a:r>
              <a:rPr lang="hr-HR" dirty="0" smtClean="0">
                <a:sym typeface="Wingdings" pitchFamily="2" charset="2"/>
              </a:rPr>
              <a:t> zanemarujući grid – Alt+Drag&amp;Drop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hr-HR" smtClean="0"/>
              <a:t>IEEE Student Branch Zagreb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4000" dirty="0" err="1" smtClean="0"/>
              <a:t>Tipkovničke</a:t>
            </a:r>
            <a:r>
              <a:rPr lang="hr-HR" sz="4000" dirty="0" smtClean="0"/>
              <a:t> kratice</a:t>
            </a:r>
            <a:br>
              <a:rPr lang="hr-HR" sz="4000" dirty="0" smtClean="0"/>
            </a:br>
            <a:r>
              <a:rPr lang="hr-HR" sz="2800" dirty="0" err="1" smtClean="0"/>
              <a:t>Equation</a:t>
            </a:r>
            <a:r>
              <a:rPr lang="hr-HR" sz="2800" dirty="0" smtClean="0"/>
              <a:t> editor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dirty="0" err="1" smtClean="0"/>
              <a:t>exponent</a:t>
            </a:r>
            <a:r>
              <a:rPr lang="hr-HR" dirty="0" smtClean="0"/>
              <a:t> </a:t>
            </a:r>
            <a:r>
              <a:rPr lang="hr-HR" dirty="0" err="1" smtClean="0"/>
              <a:t>Ctrl</a:t>
            </a:r>
            <a:r>
              <a:rPr lang="hr-HR" dirty="0" smtClean="0"/>
              <a:t>+H (</a:t>
            </a:r>
            <a:r>
              <a:rPr lang="hr-HR" dirty="0" err="1" smtClean="0"/>
              <a:t>high</a:t>
            </a:r>
            <a:r>
              <a:rPr lang="hr-HR" dirty="0" smtClean="0"/>
              <a:t>); </a:t>
            </a:r>
            <a:r>
              <a:rPr lang="hr-HR" dirty="0" err="1" smtClean="0"/>
              <a:t>Index</a:t>
            </a:r>
            <a:r>
              <a:rPr lang="hr-HR" dirty="0" smtClean="0"/>
              <a:t> </a:t>
            </a:r>
            <a:r>
              <a:rPr lang="hr-HR" dirty="0" err="1" smtClean="0"/>
              <a:t>Ctrl</a:t>
            </a:r>
            <a:r>
              <a:rPr lang="hr-HR" dirty="0" smtClean="0"/>
              <a:t>+</a:t>
            </a:r>
            <a:r>
              <a:rPr lang="hr-HR" dirty="0" err="1" smtClean="0"/>
              <a:t>L</a:t>
            </a:r>
            <a:r>
              <a:rPr lang="hr-HR" dirty="0" smtClean="0"/>
              <a:t> (</a:t>
            </a:r>
            <a:r>
              <a:rPr lang="hr-HR" dirty="0" err="1" smtClean="0"/>
              <a:t>low</a:t>
            </a:r>
            <a:r>
              <a:rPr lang="hr-HR" dirty="0" smtClean="0"/>
              <a:t>); oboje </a:t>
            </a:r>
            <a:r>
              <a:rPr lang="hr-HR" dirty="0" err="1" smtClean="0"/>
              <a:t>Ctrl</a:t>
            </a:r>
            <a:r>
              <a:rPr lang="hr-HR" dirty="0" smtClean="0"/>
              <a:t>+J (</a:t>
            </a:r>
            <a:r>
              <a:rPr lang="hr-HR" dirty="0" err="1" smtClean="0"/>
              <a:t>joint</a:t>
            </a:r>
            <a:r>
              <a:rPr lang="hr-HR" dirty="0" smtClean="0"/>
              <a:t>)</a:t>
            </a:r>
          </a:p>
          <a:p>
            <a:pPr eaLnBrk="1" hangingPunct="1"/>
            <a:r>
              <a:rPr lang="hr-HR" dirty="0" smtClean="0"/>
              <a:t>razlomak </a:t>
            </a:r>
            <a:r>
              <a:rPr lang="hr-HR" dirty="0" err="1" smtClean="0"/>
              <a:t>Ctrl</a:t>
            </a:r>
            <a:r>
              <a:rPr lang="hr-HR" dirty="0" smtClean="0"/>
              <a:t>+F (</a:t>
            </a:r>
            <a:r>
              <a:rPr lang="hr-HR" dirty="0" err="1" smtClean="0"/>
              <a:t>fraction</a:t>
            </a:r>
            <a:r>
              <a:rPr lang="hr-HR" dirty="0" smtClean="0"/>
              <a:t>)</a:t>
            </a:r>
          </a:p>
          <a:p>
            <a:pPr eaLnBrk="1" hangingPunct="1"/>
            <a:r>
              <a:rPr lang="hr-HR" dirty="0" smtClean="0"/>
              <a:t>razmak </a:t>
            </a:r>
            <a:r>
              <a:rPr lang="hr-HR" dirty="0" err="1" smtClean="0"/>
              <a:t>Ctrl</a:t>
            </a:r>
            <a:r>
              <a:rPr lang="hr-HR" dirty="0" smtClean="0"/>
              <a:t>+</a:t>
            </a:r>
            <a:r>
              <a:rPr lang="hr-HR" dirty="0" err="1" smtClean="0"/>
              <a:t>Space</a:t>
            </a:r>
            <a:endParaRPr lang="hr-HR" dirty="0" smtClean="0"/>
          </a:p>
          <a:p>
            <a:pPr eaLnBrk="1" hangingPunct="1"/>
            <a:r>
              <a:rPr lang="hr-HR" dirty="0" smtClean="0"/>
              <a:t>korijen </a:t>
            </a:r>
            <a:r>
              <a:rPr lang="hr-HR" dirty="0" err="1" smtClean="0"/>
              <a:t>Ctrl</a:t>
            </a:r>
            <a:r>
              <a:rPr lang="hr-HR" dirty="0" smtClean="0"/>
              <a:t>+R (</a:t>
            </a:r>
            <a:r>
              <a:rPr lang="hr-HR" dirty="0" err="1" smtClean="0"/>
              <a:t>root</a:t>
            </a:r>
            <a:r>
              <a:rPr lang="hr-HR" dirty="0" smtClean="0"/>
              <a:t>)</a:t>
            </a:r>
          </a:p>
          <a:p>
            <a:pPr eaLnBrk="1" hangingPunct="1"/>
            <a:r>
              <a:rPr lang="hr-HR" dirty="0" smtClean="0"/>
              <a:t>zagrada </a:t>
            </a:r>
            <a:r>
              <a:rPr lang="hr-HR" dirty="0" err="1" smtClean="0"/>
              <a:t>Ctrl</a:t>
            </a:r>
            <a:r>
              <a:rPr lang="hr-HR" dirty="0" smtClean="0"/>
              <a:t>+</a:t>
            </a:r>
            <a:r>
              <a:rPr lang="hr-HR" dirty="0" err="1" smtClean="0"/>
              <a:t>Shift</a:t>
            </a:r>
            <a:r>
              <a:rPr lang="hr-HR" dirty="0" smtClean="0"/>
              <a:t>+8  ili  </a:t>
            </a:r>
            <a:r>
              <a:rPr lang="hr-HR" dirty="0" err="1" smtClean="0"/>
              <a:t>Ctrl</a:t>
            </a:r>
            <a:r>
              <a:rPr lang="hr-HR" dirty="0" smtClean="0"/>
              <a:t>+9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hr-HR" smtClean="0"/>
              <a:t>IEEE Student Branch Zagreb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smtClean="0"/>
              <a:t>Save as Pdf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dirty="0" err="1" smtClean="0"/>
              <a:t>saveaspdf.exe</a:t>
            </a:r>
            <a:endParaRPr lang="hr-HR" u="sng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Pisanje rada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napraviti sadržaj i usuglasiti ga s mentorom</a:t>
            </a:r>
          </a:p>
          <a:p>
            <a:r>
              <a:rPr lang="hr-HR" dirty="0" smtClean="0"/>
              <a:t>naći mirno mjesto za pisanje</a:t>
            </a:r>
          </a:p>
          <a:p>
            <a:r>
              <a:rPr lang="hr-HR" dirty="0" smtClean="0"/>
              <a:t>razraditi poglavlja (</a:t>
            </a:r>
            <a:r>
              <a:rPr lang="hr-HR" dirty="0" err="1" smtClean="0"/>
              <a:t>divide</a:t>
            </a:r>
            <a:r>
              <a:rPr lang="hr-HR" dirty="0" smtClean="0"/>
              <a:t> et </a:t>
            </a:r>
            <a:r>
              <a:rPr lang="hr-HR" dirty="0" err="1" smtClean="0"/>
              <a:t>impera</a:t>
            </a:r>
            <a:r>
              <a:rPr lang="hr-HR" dirty="0" smtClean="0"/>
              <a:t>)</a:t>
            </a:r>
          </a:p>
          <a:p>
            <a:pPr lvl="1"/>
            <a:r>
              <a:rPr lang="hr-HR" dirty="0" smtClean="0"/>
              <a:t>jedna ili dvije stranice s </a:t>
            </a:r>
            <a:r>
              <a:rPr lang="hr-HR" dirty="0" err="1" smtClean="0"/>
              <a:t>potpoglavljima</a:t>
            </a:r>
            <a:r>
              <a:rPr lang="hr-HR" dirty="0" smtClean="0"/>
              <a:t>, nazivima tablica, slika, i osnovne natuknice</a:t>
            </a:r>
          </a:p>
          <a:p>
            <a:pPr lvl="1"/>
            <a:r>
              <a:rPr lang="hr-HR" dirty="0" smtClean="0"/>
              <a:t>dobar način za prevenciju “</a:t>
            </a:r>
            <a:r>
              <a:rPr lang="hr-HR" dirty="0" err="1" smtClean="0"/>
              <a:t>writer</a:t>
            </a:r>
            <a:r>
              <a:rPr lang="hr-HR" dirty="0" smtClean="0"/>
              <a:t>’s </a:t>
            </a:r>
            <a:r>
              <a:rPr lang="hr-HR" dirty="0" err="1" smtClean="0"/>
              <a:t>block</a:t>
            </a:r>
            <a:r>
              <a:rPr lang="hr-HR" dirty="0" smtClean="0"/>
              <a:t>”</a:t>
            </a:r>
          </a:p>
          <a:p>
            <a:pPr lvl="1"/>
            <a:r>
              <a:rPr lang="hr-HR" dirty="0" smtClean="0"/>
              <a:t>početi s lakšim dijelovima</a:t>
            </a: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hr-HR" smtClean="0"/>
              <a:t>IEEE Student Branch Zagreb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Pisanje rada Dos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od početka pisati pravopisno korektno</a:t>
            </a:r>
          </a:p>
          <a:p>
            <a:pPr lvl="1"/>
            <a:r>
              <a:rPr lang="hr-HR" dirty="0" smtClean="0"/>
              <a:t>ugnjaviti prijatelja ili rodbinu da pročita (ali zaista pročita)</a:t>
            </a:r>
          </a:p>
          <a:p>
            <a:r>
              <a:rPr lang="hr-HR" dirty="0" smtClean="0"/>
              <a:t>odrediti najmanji broj napisanih stranica na dan (3-5 stranica)</a:t>
            </a:r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hr-HR" smtClean="0"/>
              <a:t>IEEE Student Branch Zagreb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Pisanje rada Donts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 baviti se završnim izgledom prije kraja</a:t>
            </a:r>
            <a:r>
              <a:rPr lang="hr-HR" sz="2800" dirty="0" smtClean="0"/>
              <a:t>= Sizifov posao (zato raditi u </a:t>
            </a:r>
            <a:r>
              <a:rPr lang="hr-HR" sz="2800" dirty="0" err="1" smtClean="0"/>
              <a:t>Normal</a:t>
            </a:r>
            <a:r>
              <a:rPr lang="hr-HR" sz="2800" dirty="0" smtClean="0"/>
              <a:t>/</a:t>
            </a:r>
            <a:r>
              <a:rPr lang="hr-HR" sz="2800" dirty="0" err="1" smtClean="0"/>
              <a:t>Draft</a:t>
            </a:r>
            <a:r>
              <a:rPr lang="hr-HR" sz="2800" dirty="0" smtClean="0"/>
              <a:t> načinu rada)</a:t>
            </a:r>
            <a:endParaRPr lang="hr-HR" dirty="0" smtClean="0"/>
          </a:p>
          <a:p>
            <a:r>
              <a:rPr lang="hr-HR" dirty="0" smtClean="0"/>
              <a:t>za vrijeme odmora i druženja ne pričati o diplomskom</a:t>
            </a:r>
          </a:p>
          <a:p>
            <a:r>
              <a:rPr lang="hr-HR" dirty="0" smtClean="0"/>
              <a:t>prethodno pravilo se ne odnosi na ljude koji također pišu diplomski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hr-HR" smtClean="0"/>
              <a:t>IEEE Student Branch Zagreb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hr-HR" smtClean="0"/>
              <a:t>IEEE Student Branch Zagreb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Početne stranice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hr-HR" smtClean="0"/>
              <a:t>Ponovljena naslovnica</a:t>
            </a:r>
          </a:p>
          <a:p>
            <a:pPr marL="609600" indent="-609600" eaLnBrk="1" hangingPunct="1"/>
            <a:r>
              <a:rPr lang="hr-HR" smtClean="0"/>
              <a:t>Orginalni zadatak</a:t>
            </a:r>
          </a:p>
          <a:p>
            <a:pPr marL="609600" indent="-609600" eaLnBrk="1" hangingPunct="1"/>
            <a:r>
              <a:rPr lang="hr-HR" smtClean="0"/>
              <a:t>Zahvala ili prazna stranica</a:t>
            </a:r>
          </a:p>
          <a:p>
            <a:pPr marL="609600" indent="-609600" eaLnBrk="1" hangingPunct="1"/>
            <a:r>
              <a:rPr lang="hr-HR" smtClean="0"/>
              <a:t>Sažetak</a:t>
            </a:r>
          </a:p>
          <a:p>
            <a:pPr marL="609600" indent="-609600" eaLnBrk="1" hangingPunct="1"/>
            <a:r>
              <a:rPr lang="hr-HR" smtClean="0"/>
              <a:t>Sadržaj</a:t>
            </a:r>
          </a:p>
          <a:p>
            <a:pPr marL="609600" indent="-609600" eaLnBrk="1" hangingPunct="1"/>
            <a:r>
              <a:rPr lang="hr-HR" smtClean="0"/>
              <a:t>Popis tablica</a:t>
            </a:r>
          </a:p>
          <a:p>
            <a:pPr marL="609600" indent="-609600" eaLnBrk="1" hangingPunct="1"/>
            <a:r>
              <a:rPr lang="hr-HR" smtClean="0"/>
              <a:t>Popis slika</a:t>
            </a:r>
          </a:p>
          <a:p>
            <a:pPr marL="609600" indent="-609600" eaLnBrk="1" hangingPunct="1"/>
            <a:r>
              <a:rPr lang="hr-HR" smtClean="0"/>
              <a:t>Popis korištenih oznaka i kratica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Poglavlja (I)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hr-HR" dirty="0" smtClean="0"/>
              <a:t>Uvod; 1-2 stranice, </a:t>
            </a:r>
            <a:r>
              <a:rPr lang="hr-HR" u="sng" dirty="0" smtClean="0"/>
              <a:t>kratki</a:t>
            </a:r>
            <a:r>
              <a:rPr lang="hr-HR" dirty="0" smtClean="0"/>
              <a:t> opis teme i što će se raditi u diplomskom</a:t>
            </a:r>
          </a:p>
          <a:p>
            <a:pPr marL="1009650" lvl="1" indent="-609600" eaLnBrk="1" hangingPunct="1">
              <a:buFont typeface="Comic Sans MS" pitchFamily="66" charset="0"/>
              <a:buChar char="–"/>
            </a:pPr>
            <a:r>
              <a:rPr lang="hr-HR" sz="2400" dirty="0" smtClean="0"/>
              <a:t>piše se u toku rada ili najbolje zajedno s zaključkom (od natuknica napisanih u toku pisanja rada)</a:t>
            </a:r>
            <a:endParaRPr lang="hr-HR" u="sng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hr-HR" dirty="0" smtClean="0"/>
              <a:t>Naslov područja rada; šire opisati temu i dosadašnje radove (tuđe radove)</a:t>
            </a:r>
          </a:p>
          <a:p>
            <a:pPr marL="609600" indent="-609600" eaLnBrk="1" hangingPunct="1">
              <a:buFontTx/>
              <a:buAutoNum type="arabicPeriod" startAt="3"/>
            </a:pPr>
            <a:r>
              <a:rPr lang="hr-HR" dirty="0" smtClean="0"/>
              <a:t>Proizvoljan naslov; opis korištenih postupaka i proračuna (detaljan)</a:t>
            </a:r>
          </a:p>
          <a:p>
            <a:pPr marL="1009650" lvl="1" indent="-609600" eaLnBrk="1" hangingPunct="1">
              <a:buFont typeface="Comic Sans MS" pitchFamily="66" charset="0"/>
              <a:buChar char="–"/>
            </a:pPr>
            <a:r>
              <a:rPr lang="hr-HR" sz="2400" dirty="0" smtClean="0"/>
              <a:t>piše se prvo (najlakše poglavlje za napisati) </a:t>
            </a:r>
            <a:endParaRPr lang="hr-HR" dirty="0" smtClean="0"/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hr-HR" smtClean="0"/>
              <a:t>IEEE Student Branch Zagreb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hr-HR" smtClean="0"/>
              <a:t>IEEE Student Branch Zagreb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Poglavlja (II)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4"/>
            </a:pPr>
            <a:r>
              <a:rPr lang="hr-HR" dirty="0" smtClean="0"/>
              <a:t>Rezultati</a:t>
            </a:r>
          </a:p>
          <a:p>
            <a:pPr marL="609600" indent="-609600" eaLnBrk="1" hangingPunct="1">
              <a:buFontTx/>
              <a:buAutoNum type="arabicPeriod" startAt="4"/>
            </a:pPr>
            <a:r>
              <a:rPr lang="hr-HR" dirty="0" smtClean="0"/>
              <a:t>Diskusija (sve ono što ste mislili napisati u zaključku ide ovdje)</a:t>
            </a:r>
          </a:p>
          <a:p>
            <a:pPr marL="990600" lvl="1" indent="-533400" eaLnBrk="1" hangingPunct="1"/>
            <a:r>
              <a:rPr lang="hr-HR" dirty="0" smtClean="0"/>
              <a:t>da vrijedi ili ne vrijedi</a:t>
            </a:r>
            <a:endParaRPr lang="en-US" dirty="0" smtClean="0"/>
          </a:p>
          <a:p>
            <a:pPr marL="990600" lvl="1" indent="-533400" eaLnBrk="1" hangingPunct="1"/>
            <a:r>
              <a:rPr lang="hr-HR" dirty="0" smtClean="0"/>
              <a:t>da je bolje ovako nego onako</a:t>
            </a:r>
            <a:endParaRPr lang="en-US" dirty="0" smtClean="0"/>
          </a:p>
          <a:p>
            <a:pPr marL="990600" lvl="1" indent="-533400" eaLnBrk="1" hangingPunct="1"/>
            <a:r>
              <a:rPr lang="hr-HR" dirty="0" smtClean="0"/>
              <a:t>kuda dalje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hr-HR" smtClean="0"/>
              <a:t>IEEE Student Branch Zagreb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4000" smtClean="0"/>
              <a:t>Diplomski rad</a:t>
            </a:r>
            <a:br>
              <a:rPr lang="hr-HR" sz="4000" smtClean="0"/>
            </a:br>
            <a:r>
              <a:rPr lang="hr-HR" sz="4000" smtClean="0"/>
              <a:t>Dos &amp; Donts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dirty="0" err="1" smtClean="0"/>
              <a:t>domagoj.peharda</a:t>
            </a:r>
            <a:r>
              <a:rPr lang="hr-HR" dirty="0" smtClean="0"/>
              <a:t>@</a:t>
            </a:r>
            <a:r>
              <a:rPr lang="hr-HR" dirty="0" err="1" smtClean="0"/>
              <a:t>ieee.org</a:t>
            </a:r>
            <a:endParaRPr lang="hr-HR" dirty="0" smtClean="0"/>
          </a:p>
          <a:p>
            <a:pPr eaLnBrk="1" hangingPunct="1"/>
            <a:r>
              <a:rPr lang="hr-HR" dirty="0" smtClean="0">
                <a:hlinkClick r:id="rId3"/>
              </a:rPr>
              <a:t>www.fer.hr/</a:t>
            </a:r>
            <a:r>
              <a:rPr lang="hr-HR" dirty="0" err="1" smtClean="0">
                <a:hlinkClick r:id="rId3"/>
              </a:rPr>
              <a:t>ieee</a:t>
            </a:r>
            <a:r>
              <a:rPr lang="hr-HR" dirty="0" smtClean="0"/>
              <a:t>  repozitorij: </a:t>
            </a:r>
          </a:p>
          <a:p>
            <a:pPr lvl="1" eaLnBrk="1" hangingPunct="1"/>
            <a:r>
              <a:rPr lang="hr-HR" dirty="0" smtClean="0"/>
              <a:t>ovaj </a:t>
            </a:r>
            <a:r>
              <a:rPr lang="hr-HR" dirty="0" err="1" smtClean="0"/>
              <a:t>pptx</a:t>
            </a:r>
            <a:endParaRPr lang="hr-HR" dirty="0" smtClean="0"/>
          </a:p>
          <a:p>
            <a:pPr lvl="1" eaLnBrk="1" hangingPunct="1"/>
            <a:r>
              <a:rPr lang="hr-HR" dirty="0" err="1" smtClean="0"/>
              <a:t>DosDontsNormal.dotm</a:t>
            </a:r>
            <a:endParaRPr lang="hr-HR" dirty="0" smtClean="0"/>
          </a:p>
          <a:p>
            <a:pPr lvl="1" eaLnBrk="1" hangingPunct="1"/>
            <a:r>
              <a:rPr lang="hr-HR" dirty="0" err="1" smtClean="0"/>
              <a:t>IEEE.xls</a:t>
            </a:r>
            <a:r>
              <a:rPr lang="hr-HR" dirty="0" smtClean="0"/>
              <a:t> (za bibliografiju u Office 2007)</a:t>
            </a:r>
          </a:p>
          <a:p>
            <a:pPr lvl="1" eaLnBrk="1" hangingPunct="1"/>
            <a:r>
              <a:rPr lang="hr-HR" dirty="0" smtClean="0"/>
              <a:t>upute za izradu </a:t>
            </a:r>
            <a:r>
              <a:rPr lang="hr-HR" dirty="0" smtClean="0"/>
              <a:t>prezentacija</a:t>
            </a:r>
          </a:p>
          <a:p>
            <a:pPr eaLnBrk="1" hangingPunct="1"/>
            <a:r>
              <a:rPr lang="hr-HR" u="sng" dirty="0" err="1" smtClean="0">
                <a:hlinkClick r:id="rId4"/>
              </a:rPr>
              <a:t>www.gordan</a:t>
            </a:r>
            <a:r>
              <a:rPr lang="hr-HR" u="sng" dirty="0" smtClean="0">
                <a:hlinkClick r:id="rId4"/>
              </a:rPr>
              <a:t>-gledec.from.hr/pravopis</a:t>
            </a:r>
            <a:endParaRPr lang="hr-HR" u="sng" dirty="0" smtClean="0"/>
          </a:p>
          <a:p>
            <a:pPr eaLnBrk="1" hangingPunct="1"/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hr-HR" smtClean="0"/>
              <a:t>IEEE Student Branch Zagreb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Poglavlja (III)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6"/>
            </a:pPr>
            <a:r>
              <a:rPr lang="hr-HR" dirty="0" smtClean="0"/>
              <a:t>Zaključak; </a:t>
            </a:r>
          </a:p>
          <a:p>
            <a:pPr marL="990600" lvl="1" indent="-533400" eaLnBrk="1" hangingPunct="1"/>
            <a:r>
              <a:rPr lang="hr-HR" dirty="0" smtClean="0"/>
              <a:t>dobar zaključak ima najviše pola strane</a:t>
            </a:r>
          </a:p>
          <a:p>
            <a:pPr marL="990600" lvl="1" indent="-533400" eaLnBrk="1" hangingPunct="1"/>
            <a:r>
              <a:rPr lang="hr-HR" dirty="0" smtClean="0"/>
              <a:t>za bezidejne:</a:t>
            </a:r>
          </a:p>
          <a:p>
            <a:pPr marL="1371600" lvl="2" indent="-457200" eaLnBrk="1" hangingPunct="1"/>
            <a:r>
              <a:rPr lang="hr-HR" dirty="0" smtClean="0"/>
              <a:t>par riječi o rezultatima i očekivanjima, da li su potvrdili ili opovrgnuli glavnu tezu</a:t>
            </a:r>
          </a:p>
          <a:p>
            <a:pPr marL="1371600" lvl="2" indent="-457200" eaLnBrk="1" hangingPunct="1"/>
            <a:r>
              <a:rPr lang="hr-HR" dirty="0" smtClean="0"/>
              <a:t>te da li ima smisla dalje istraživati i što</a:t>
            </a:r>
          </a:p>
          <a:p>
            <a:pPr marL="990600" lvl="1" indent="-533400" eaLnBrk="1" hangingPunct="1"/>
            <a:r>
              <a:rPr lang="hr-HR" dirty="0" smtClean="0"/>
              <a:t>na kraju vlastoručni potpis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hr-HR" smtClean="0"/>
              <a:t>IEEE Student Branch Zagreb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Citiranje Literature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 startAt="7"/>
            </a:pPr>
            <a:r>
              <a:rPr lang="hr-HR" dirty="0" smtClean="0"/>
              <a:t>Literatura;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hr-HR" dirty="0" smtClean="0"/>
              <a:t>Reference na svu korištenu literaturu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hr-HR" dirty="0" smtClean="0"/>
              <a:t>Pisati referencu iza </a:t>
            </a:r>
            <a:r>
              <a:rPr lang="hr-HR" dirty="0" smtClean="0">
                <a:solidFill>
                  <a:srgbClr val="FF0000"/>
                </a:solidFill>
              </a:rPr>
              <a:t>nedokazane tvrdnje i citiranja</a:t>
            </a:r>
            <a:r>
              <a:rPr lang="hr-HR" dirty="0" smtClean="0"/>
              <a:t>: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hr-HR" dirty="0" smtClean="0"/>
              <a:t>Matrica nije singularna ako je </a:t>
            </a:r>
            <a:r>
              <a:rPr lang="hr-HR" dirty="0" err="1" smtClean="0"/>
              <a:t>diagonalno</a:t>
            </a:r>
            <a:r>
              <a:rPr lang="hr-HR" dirty="0" smtClean="0"/>
              <a:t> dominantna[2]. Najčešća metoda je …[3].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hr-HR" dirty="0" smtClean="0"/>
              <a:t>izrada popisa literature je ugrađena u Word 2007 (iako treba dodatni stil)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hr-HR" smtClean="0"/>
              <a:t>IEEE Student Branch Zagreb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4000" dirty="0" smtClean="0"/>
              <a:t>Dodaci</a:t>
            </a:r>
            <a:br>
              <a:rPr lang="hr-HR" sz="4000" dirty="0" smtClean="0"/>
            </a:br>
            <a:r>
              <a:rPr lang="hr-HR" sz="2800" dirty="0" smtClean="0"/>
              <a:t>ili “dosadne tablice i popisi”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Dodatak A Popis korištenih aparata</a:t>
            </a:r>
          </a:p>
          <a:p>
            <a:pPr eaLnBrk="1" hangingPunct="1"/>
            <a:r>
              <a:rPr lang="hr-HR" smtClean="0"/>
              <a:t>Dodatak B Dio koda za …</a:t>
            </a:r>
          </a:p>
          <a:p>
            <a:pPr eaLnBrk="1" hangingPunct="1"/>
            <a:r>
              <a:rPr lang="hr-HR" smtClean="0"/>
              <a:t>Dodatak C Izvod formule za …</a:t>
            </a:r>
          </a:p>
          <a:p>
            <a:pPr eaLnBrk="1" hangingPunct="1"/>
            <a:r>
              <a:rPr lang="hr-HR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hr-HR" smtClean="0"/>
              <a:t>IEEE Student Branch Zagreb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smtClean="0"/>
              <a:t>Zaključak</a:t>
            </a:r>
            <a:br>
              <a:rPr lang="hr-HR" dirty="0" smtClean="0"/>
            </a:br>
            <a:r>
              <a:rPr lang="hr-HR" sz="2800" dirty="0" smtClean="0"/>
              <a:t>(pisanje rada)</a:t>
            </a:r>
            <a:endParaRPr lang="en-GB" dirty="0" smtClean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dirty="0" smtClean="0"/>
              <a:t>korištenje stilova čini uređivanje teksta nepotrebnim</a:t>
            </a:r>
          </a:p>
          <a:p>
            <a:pPr eaLnBrk="1" hangingPunct="1"/>
            <a:r>
              <a:rPr lang="hr-HR" dirty="0" smtClean="0"/>
              <a:t>pisanje je iterativni proces:</a:t>
            </a:r>
            <a:endParaRPr lang="en-GB" dirty="0" smtClean="0"/>
          </a:p>
        </p:txBody>
      </p:sp>
      <p:sp>
        <p:nvSpPr>
          <p:cNvPr id="133124" name="AutoShape 4"/>
          <p:cNvSpPr>
            <a:spLocks noChangeArrowheads="1"/>
          </p:cNvSpPr>
          <p:nvPr/>
        </p:nvSpPr>
        <p:spPr bwMode="auto">
          <a:xfrm>
            <a:off x="1042988" y="3284538"/>
            <a:ext cx="2087562" cy="1008062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2800">
                <a:solidFill>
                  <a:srgbClr val="3333FF"/>
                </a:solidFill>
              </a:rPr>
              <a:t>istraživanje</a:t>
            </a:r>
            <a:endParaRPr lang="en-GB" sz="2800">
              <a:solidFill>
                <a:srgbClr val="3333FF"/>
              </a:solidFill>
            </a:endParaRPr>
          </a:p>
        </p:txBody>
      </p:sp>
      <p:sp>
        <p:nvSpPr>
          <p:cNvPr id="133125" name="AutoShape 5"/>
          <p:cNvSpPr>
            <a:spLocks noChangeArrowheads="1"/>
          </p:cNvSpPr>
          <p:nvPr/>
        </p:nvSpPr>
        <p:spPr bwMode="auto">
          <a:xfrm>
            <a:off x="4787900" y="3284538"/>
            <a:ext cx="2087563" cy="1008062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2800">
                <a:solidFill>
                  <a:srgbClr val="3333FF"/>
                </a:solidFill>
              </a:rPr>
              <a:t>planiranje</a:t>
            </a:r>
            <a:endParaRPr lang="en-GB" sz="2800">
              <a:solidFill>
                <a:srgbClr val="3333FF"/>
              </a:solidFill>
            </a:endParaRPr>
          </a:p>
        </p:txBody>
      </p:sp>
      <p:sp>
        <p:nvSpPr>
          <p:cNvPr id="133126" name="AutoShape 6"/>
          <p:cNvSpPr>
            <a:spLocks noChangeArrowheads="1"/>
          </p:cNvSpPr>
          <p:nvPr/>
        </p:nvSpPr>
        <p:spPr bwMode="auto">
          <a:xfrm>
            <a:off x="4787900" y="5084763"/>
            <a:ext cx="2087563" cy="1008062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2800">
                <a:solidFill>
                  <a:srgbClr val="3333FF"/>
                </a:solidFill>
              </a:rPr>
              <a:t>pisanje</a:t>
            </a:r>
            <a:endParaRPr lang="en-GB" sz="2800">
              <a:solidFill>
                <a:srgbClr val="3333FF"/>
              </a:solidFill>
            </a:endParaRPr>
          </a:p>
        </p:txBody>
      </p:sp>
      <p:sp>
        <p:nvSpPr>
          <p:cNvPr id="133127" name="AutoShape 7"/>
          <p:cNvSpPr>
            <a:spLocks noChangeArrowheads="1"/>
          </p:cNvSpPr>
          <p:nvPr/>
        </p:nvSpPr>
        <p:spPr bwMode="auto">
          <a:xfrm>
            <a:off x="1042988" y="5084763"/>
            <a:ext cx="2087562" cy="1008062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2800">
                <a:solidFill>
                  <a:srgbClr val="3333FF"/>
                </a:solidFill>
              </a:rPr>
              <a:t>ispravljanje</a:t>
            </a:r>
            <a:endParaRPr lang="en-GB" sz="2800">
              <a:solidFill>
                <a:srgbClr val="3333FF"/>
              </a:solidFill>
            </a:endParaRPr>
          </a:p>
        </p:txBody>
      </p:sp>
      <p:sp>
        <p:nvSpPr>
          <p:cNvPr id="133129" name="Line 9"/>
          <p:cNvSpPr>
            <a:spLocks noChangeShapeType="1"/>
          </p:cNvSpPr>
          <p:nvPr/>
        </p:nvSpPr>
        <p:spPr bwMode="auto">
          <a:xfrm>
            <a:off x="3132138" y="3716338"/>
            <a:ext cx="16557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133130" name="Line 10"/>
          <p:cNvSpPr>
            <a:spLocks noChangeShapeType="1"/>
          </p:cNvSpPr>
          <p:nvPr/>
        </p:nvSpPr>
        <p:spPr bwMode="auto">
          <a:xfrm flipH="1" flipV="1">
            <a:off x="3132138" y="5661025"/>
            <a:ext cx="16557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133131" name="Line 11"/>
          <p:cNvSpPr>
            <a:spLocks noChangeShapeType="1"/>
          </p:cNvSpPr>
          <p:nvPr/>
        </p:nvSpPr>
        <p:spPr bwMode="auto">
          <a:xfrm flipH="1" flipV="1">
            <a:off x="1979613" y="4292600"/>
            <a:ext cx="0" cy="792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133132" name="Line 12"/>
          <p:cNvSpPr>
            <a:spLocks noChangeShapeType="1"/>
          </p:cNvSpPr>
          <p:nvPr/>
        </p:nvSpPr>
        <p:spPr bwMode="auto">
          <a:xfrm flipV="1">
            <a:off x="2916238" y="4005263"/>
            <a:ext cx="1871662" cy="1079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133133" name="Line 13"/>
          <p:cNvSpPr>
            <a:spLocks noChangeShapeType="1"/>
          </p:cNvSpPr>
          <p:nvPr/>
        </p:nvSpPr>
        <p:spPr bwMode="auto">
          <a:xfrm flipV="1">
            <a:off x="3132138" y="5300663"/>
            <a:ext cx="1655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133134" name="Line 14"/>
          <p:cNvSpPr>
            <a:spLocks noChangeShapeType="1"/>
          </p:cNvSpPr>
          <p:nvPr/>
        </p:nvSpPr>
        <p:spPr bwMode="auto">
          <a:xfrm>
            <a:off x="5651500" y="4292600"/>
            <a:ext cx="0" cy="7921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hr-HR" smtClean="0"/>
              <a:t>IEEE Student Branch Zagreb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4000" smtClean="0"/>
              <a:t>Prezentacija</a:t>
            </a:r>
            <a:br>
              <a:rPr lang="hr-HR" sz="4000" smtClean="0"/>
            </a:br>
            <a:r>
              <a:rPr lang="hr-HR" sz="3200" smtClean="0"/>
              <a:t>početak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hr-HR" dirty="0" smtClean="0"/>
              <a:t>naglasi važnost onoga o čemu ćeš pričati </a:t>
            </a:r>
          </a:p>
          <a:p>
            <a:pPr marL="609600" indent="-609600" eaLnBrk="1" hangingPunct="1"/>
            <a:r>
              <a:rPr lang="hr-HR" dirty="0" smtClean="0"/>
              <a:t>za razbijanje nervoze nauči napamet prvih par rečenica koje ćeš reći</a:t>
            </a:r>
          </a:p>
          <a:p>
            <a:pPr marL="609600" indent="-609600" eaLnBrk="1" hangingPunct="1"/>
            <a:r>
              <a:rPr lang="hr-HR" dirty="0" smtClean="0"/>
              <a:t>nije potreban detaljan sadržaj – gubi se vrijeme i dosadan je</a:t>
            </a:r>
          </a:p>
          <a:p>
            <a:pPr marL="609600" indent="-609600" eaLnBrk="1" hangingPunct="1"/>
            <a:r>
              <a:rPr lang="hr-HR" dirty="0" smtClean="0"/>
              <a:t>jednostavno i efektivno: zadatak diplomskog u kratkim natuknicama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hr-HR" smtClean="0"/>
              <a:t>IEEE Student Branch Zagreb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4000" smtClean="0"/>
              <a:t>Prezentacija</a:t>
            </a:r>
            <a:br>
              <a:rPr lang="hr-HR" sz="4000" smtClean="0"/>
            </a:br>
            <a:r>
              <a:rPr lang="hr-HR" sz="3200" smtClean="0"/>
              <a:t>glavni dio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ne iznosi opće poznate činjenice i ne ponavljaj se</a:t>
            </a:r>
          </a:p>
          <a:p>
            <a:pPr eaLnBrk="1" hangingPunct="1"/>
            <a:r>
              <a:rPr lang="hr-HR" smtClean="0"/>
              <a:t>budi jasan kada prelaziš s jedne teme na drugu (naslovi!)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hr-HR" smtClean="0"/>
              <a:t>IEEE Student Branch Zagreb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4000" smtClean="0"/>
              <a:t>Prezentacija</a:t>
            </a:r>
            <a:br>
              <a:rPr lang="hr-HR" sz="4000" smtClean="0"/>
            </a:br>
            <a:r>
              <a:rPr lang="hr-HR" sz="3200" smtClean="0"/>
              <a:t>rezultati i diskusija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dirty="0" smtClean="0"/>
              <a:t>rezultate prikaži grafički, </a:t>
            </a:r>
            <a:r>
              <a:rPr lang="hr-HR" u="sng" dirty="0" smtClean="0"/>
              <a:t>ne tablično</a:t>
            </a:r>
            <a:r>
              <a:rPr lang="hr-HR" dirty="0" smtClean="0"/>
              <a:t> </a:t>
            </a:r>
          </a:p>
          <a:p>
            <a:pPr lvl="1" eaLnBrk="1" hangingPunct="1"/>
            <a:r>
              <a:rPr lang="hr-HR" dirty="0" smtClean="0"/>
              <a:t>(optimalno 5 brojeva po stranici)</a:t>
            </a:r>
            <a:endParaRPr lang="hr-HR" u="sng" dirty="0" smtClean="0"/>
          </a:p>
          <a:p>
            <a:pPr eaLnBrk="1" hangingPunct="1"/>
            <a:r>
              <a:rPr lang="hr-HR" dirty="0" smtClean="0"/>
              <a:t>komentiraj rezultate (ne čitati)</a:t>
            </a:r>
          </a:p>
          <a:p>
            <a:pPr lvl="1" eaLnBrk="1" hangingPunct="1"/>
            <a:r>
              <a:rPr lang="hr-BA" dirty="0" smtClean="0"/>
              <a:t>stranice s brojevima i slikama ne trebaju napisana objašnjenja (ali trebaju naslove i </a:t>
            </a:r>
            <a:r>
              <a:rPr lang="hr-BA" u="sng" dirty="0" smtClean="0"/>
              <a:t>jedinice</a:t>
            </a:r>
            <a:r>
              <a:rPr lang="hr-BA" dirty="0" smtClean="0"/>
              <a:t>)</a:t>
            </a:r>
            <a:endParaRPr lang="hr-HR" dirty="0" smtClean="0"/>
          </a:p>
          <a:p>
            <a:pPr eaLnBrk="1" hangingPunct="1"/>
            <a:r>
              <a:rPr lang="hr-HR" dirty="0" smtClean="0"/>
              <a:t>usporedi svoj rad s drugim metodama (ako je moguće)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hr-HR" smtClean="0"/>
              <a:t>IEEE Student Branch Zagreb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4000" smtClean="0"/>
              <a:t>Prezentacija</a:t>
            </a:r>
            <a:br>
              <a:rPr lang="hr-HR" sz="4000" smtClean="0"/>
            </a:br>
            <a:r>
              <a:rPr lang="hr-HR" sz="3200" smtClean="0"/>
              <a:t>zaključak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dirty="0" smtClean="0"/>
              <a:t>kratki zaključak, </a:t>
            </a:r>
            <a:r>
              <a:rPr lang="hr-HR" u="sng" dirty="0" smtClean="0">
                <a:solidFill>
                  <a:srgbClr val="FF0000"/>
                </a:solidFill>
              </a:rPr>
              <a:t>KRATKI</a:t>
            </a:r>
            <a:r>
              <a:rPr lang="hr-HR" dirty="0" smtClean="0">
                <a:solidFill>
                  <a:srgbClr val="FF0000"/>
                </a:solidFill>
              </a:rPr>
              <a:t>!</a:t>
            </a:r>
            <a:r>
              <a:rPr lang="hr-HR" dirty="0" smtClean="0"/>
              <a:t>, sve ostalo spada u neki od prethodnih dijelova</a:t>
            </a:r>
          </a:p>
          <a:p>
            <a:pPr eaLnBrk="1" hangingPunct="1"/>
            <a:r>
              <a:rPr lang="hr-HR" dirty="0" smtClean="0"/>
              <a:t>otprilike dvije, tri rečenice!</a:t>
            </a:r>
          </a:p>
          <a:p>
            <a:pPr eaLnBrk="1" hangingPunct="1"/>
            <a:r>
              <a:rPr lang="hr-HR" dirty="0" smtClean="0"/>
              <a:t>upamtiti ih </a:t>
            </a:r>
            <a:r>
              <a:rPr lang="hr-HR" u="sng" dirty="0" smtClean="0"/>
              <a:t>napamet</a:t>
            </a:r>
            <a:r>
              <a:rPr lang="hr-HR" dirty="0" smtClean="0"/>
              <a:t>!</a:t>
            </a:r>
            <a:endParaRPr lang="hr-HR" dirty="0" smtClean="0">
              <a:sym typeface="Wingdings" pitchFamily="2" charset="2"/>
            </a:endParaRPr>
          </a:p>
          <a:p>
            <a:pPr lvl="2" eaLnBrk="1" hangingPunct="1"/>
            <a:r>
              <a:rPr lang="hr-HR" dirty="0" err="1" smtClean="0"/>
              <a:t>Npr</a:t>
            </a:r>
            <a:r>
              <a:rPr lang="hr-HR" dirty="0" smtClean="0"/>
              <a:t>: U ovom radu se pokazalo da je moguće prikazanom metodom odrediti </a:t>
            </a:r>
            <a:r>
              <a:rPr lang="hr-HR" b="1" dirty="0" smtClean="0"/>
              <a:t>x</a:t>
            </a:r>
            <a:r>
              <a:rPr lang="hr-HR" dirty="0" smtClean="0"/>
              <a:t>. Potrebno je raditi na preciznosti modela.</a:t>
            </a:r>
          </a:p>
          <a:p>
            <a:pPr eaLnBrk="1" hangingPunct="1"/>
            <a:r>
              <a:rPr lang="hr-HR" dirty="0" smtClean="0"/>
              <a:t>iza zadnjeg slajda slika glavnog grafa ili nešto o čemu bi se moglo raspravljati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Pitanja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pripremiti se (pozvati par prijatelja koji poznaju temu i odgovarati na njihova pitanja)</a:t>
            </a:r>
          </a:p>
          <a:p>
            <a:r>
              <a:rPr lang="hr-HR" dirty="0" smtClean="0"/>
              <a:t>slušati pitanje do kraja (često postoji dugi uvod nakon kojeg slijedi kratko pitanje)</a:t>
            </a:r>
          </a:p>
          <a:p>
            <a:r>
              <a:rPr lang="hr-HR" dirty="0" smtClean="0"/>
              <a:t>u odgovoru prvo ponoviti pitanje svojim riječima</a:t>
            </a:r>
          </a:p>
          <a:p>
            <a:endParaRPr lang="hr-HR" dirty="0" smtClean="0"/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hr-HR" smtClean="0"/>
              <a:t>IEEE Student Branch Zagreb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hr-HR" smtClean="0"/>
              <a:t>IEEE Student Branch Zagreb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4000" smtClean="0"/>
              <a:t>Diplomski rad</a:t>
            </a:r>
            <a:br>
              <a:rPr lang="hr-HR" sz="4000" smtClean="0"/>
            </a:br>
            <a:r>
              <a:rPr lang="hr-HR" sz="4000" smtClean="0"/>
              <a:t>Dos &amp; Donts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hr-HR" smtClean="0">
              <a:sym typeface="Wingdings" pitchFamily="2" charset="2"/>
            </a:endParaRPr>
          </a:p>
          <a:p>
            <a:pPr algn="ctr" eaLnBrk="1" hangingPunct="1">
              <a:buFontTx/>
              <a:buNone/>
            </a:pPr>
            <a:r>
              <a:rPr lang="hr-HR" sz="4000" smtClean="0"/>
              <a:t>Hvala na pažnji!</a:t>
            </a:r>
          </a:p>
          <a:p>
            <a:pPr algn="ctr" eaLnBrk="1" hangingPunct="1">
              <a:buFontTx/>
              <a:buNone/>
            </a:pPr>
            <a:endParaRPr lang="hr-HR" sz="4000" smtClean="0"/>
          </a:p>
          <a:p>
            <a:pPr algn="ctr" eaLnBrk="1" hangingPunct="1">
              <a:buFontTx/>
              <a:buNone/>
            </a:pPr>
            <a:r>
              <a:rPr lang="hr-HR" sz="4000" smtClean="0"/>
              <a:t>Pitanja?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hr-HR" smtClean="0"/>
              <a:t>IEEE Student Branch Zagreb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4000" smtClean="0"/>
              <a:t>Donts</a:t>
            </a:r>
            <a:br>
              <a:rPr lang="hr-HR" sz="4000" smtClean="0"/>
            </a:br>
            <a:r>
              <a:rPr lang="hr-HR" sz="2800" smtClean="0"/>
              <a:t>za tekst duži od desetak stranica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dirty="0" smtClean="0"/>
              <a:t>računalo nije pisaći stroj, izgled prepustiti računalu</a:t>
            </a:r>
            <a:endParaRPr lang="hr-HR" sz="2800" dirty="0" smtClean="0"/>
          </a:p>
          <a:p>
            <a:pPr eaLnBrk="1" hangingPunct="1">
              <a:lnSpc>
                <a:spcPct val="90000"/>
              </a:lnSpc>
            </a:pPr>
            <a:r>
              <a:rPr lang="hr-HR" dirty="0" smtClean="0"/>
              <a:t>ne direktno formatiranje (osim </a:t>
            </a:r>
            <a:r>
              <a:rPr lang="hr-HR" dirty="0" err="1" smtClean="0"/>
              <a:t>bold</a:t>
            </a:r>
            <a:r>
              <a:rPr lang="hr-HR" dirty="0" smtClean="0"/>
              <a:t> i </a:t>
            </a:r>
            <a:r>
              <a:rPr lang="hr-HR" dirty="0" err="1" smtClean="0"/>
              <a:t>italic</a:t>
            </a:r>
            <a:r>
              <a:rPr lang="hr-HR" dirty="0" smtClean="0"/>
              <a:t>)</a:t>
            </a:r>
            <a:br>
              <a:rPr lang="hr-HR" dirty="0" smtClean="0"/>
            </a:br>
            <a:r>
              <a:rPr lang="hr-HR" dirty="0" smtClean="0"/>
              <a:t>-&gt; </a:t>
            </a:r>
            <a:r>
              <a:rPr lang="hr-HR" sz="2800" dirty="0" smtClean="0"/>
              <a:t>SVE formate mijenjati na stilovima</a:t>
            </a:r>
          </a:p>
          <a:p>
            <a:pPr eaLnBrk="1" hangingPunct="1">
              <a:lnSpc>
                <a:spcPct val="90000"/>
              </a:lnSpc>
            </a:pPr>
            <a:r>
              <a:rPr lang="hr-HR" dirty="0" smtClean="0"/>
              <a:t>ne početi pisati bez plana</a:t>
            </a:r>
            <a:br>
              <a:rPr lang="hr-HR" dirty="0" smtClean="0"/>
            </a:br>
            <a:r>
              <a:rPr lang="hr-HR" sz="1000" dirty="0" smtClean="0"/>
              <a:t>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2000" dirty="0" smtClean="0"/>
              <a:t>“</a:t>
            </a:r>
            <a:r>
              <a:rPr lang="en-US" sz="2400" dirty="0" smtClean="0"/>
              <a:t>Most people don't plan to fail, they fail to plan</a:t>
            </a:r>
            <a:r>
              <a:rPr lang="hr-HR" sz="2400" dirty="0" smtClean="0"/>
              <a:t>”</a:t>
            </a:r>
            <a:br>
              <a:rPr lang="hr-HR" sz="2400" dirty="0" smtClean="0"/>
            </a:br>
            <a:r>
              <a:rPr lang="hr-HR" sz="2000" dirty="0" smtClean="0"/>
              <a:t>					-- </a:t>
            </a:r>
            <a:r>
              <a:rPr lang="hr-HR" sz="2000" dirty="0" err="1" smtClean="0"/>
              <a:t>John</a:t>
            </a:r>
            <a:r>
              <a:rPr lang="hr-HR" sz="2000" dirty="0" smtClean="0"/>
              <a:t> L. </a:t>
            </a:r>
            <a:r>
              <a:rPr lang="hr-HR" sz="2000" dirty="0" err="1" smtClean="0"/>
              <a:t>Beckley</a:t>
            </a: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400" dirty="0" smtClean="0"/>
              <a:t>“Plan is </a:t>
            </a:r>
            <a:r>
              <a:rPr lang="hr-HR" sz="2400" dirty="0" err="1" smtClean="0"/>
              <a:t>nothing</a:t>
            </a:r>
            <a:r>
              <a:rPr lang="hr-HR" sz="2400" dirty="0" smtClean="0"/>
              <a:t>, </a:t>
            </a:r>
            <a:r>
              <a:rPr lang="hr-HR" sz="2400" dirty="0" err="1" smtClean="0"/>
              <a:t>planning</a:t>
            </a:r>
            <a:r>
              <a:rPr lang="hr-HR" sz="2400" dirty="0" smtClean="0"/>
              <a:t> </a:t>
            </a:r>
            <a:r>
              <a:rPr lang="hr-HR" sz="2400" dirty="0" err="1" smtClean="0"/>
              <a:t>is</a:t>
            </a:r>
            <a:r>
              <a:rPr lang="hr-HR" sz="2400" dirty="0" smtClean="0"/>
              <a:t> </a:t>
            </a:r>
            <a:r>
              <a:rPr lang="hr-HR" sz="2400" dirty="0" err="1" smtClean="0"/>
              <a:t>everything</a:t>
            </a:r>
            <a:r>
              <a:rPr lang="hr-HR" sz="2400" dirty="0" smtClean="0"/>
              <a:t>”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000" dirty="0" smtClean="0"/>
              <a:t> 					-- Eisenhower</a:t>
            </a:r>
            <a:br>
              <a:rPr lang="hr-HR" sz="2000" dirty="0" smtClean="0"/>
            </a:b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hr-HR" smtClean="0"/>
              <a:t>IEEE Student Branch Zagreb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4000" smtClean="0"/>
              <a:t>Dos</a:t>
            </a:r>
            <a:br>
              <a:rPr lang="hr-HR" sz="4000" smtClean="0"/>
            </a:br>
            <a:r>
              <a:rPr lang="hr-HR" sz="2800" smtClean="0"/>
              <a:t>za tekst duži od desetak stranica</a:t>
            </a:r>
            <a:endParaRPr lang="en-GB" smtClean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dirty="0" smtClean="0"/>
              <a:t>naučiti pisati sa svim prstima </a:t>
            </a:r>
            <a:br>
              <a:rPr lang="hr-HR" dirty="0" smtClean="0"/>
            </a:br>
            <a:r>
              <a:rPr lang="hr-HR" sz="2400" dirty="0" smtClean="0"/>
              <a:t>http://www.sense-lang.org/typing/</a:t>
            </a:r>
            <a:r>
              <a:rPr lang="hr-HR" dirty="0" smtClean="0"/>
              <a:t> </a:t>
            </a:r>
            <a:endParaRPr lang="hr-HR" sz="2800" dirty="0" smtClean="0"/>
          </a:p>
          <a:p>
            <a:pPr eaLnBrk="1" hangingPunct="1"/>
            <a:r>
              <a:rPr lang="hr-HR" dirty="0" smtClean="0"/>
              <a:t>pisati u </a:t>
            </a:r>
            <a:r>
              <a:rPr lang="hr-HR" dirty="0" err="1" smtClean="0"/>
              <a:t>Normal</a:t>
            </a:r>
            <a:r>
              <a:rPr lang="hr-HR" dirty="0" smtClean="0"/>
              <a:t> (</a:t>
            </a:r>
            <a:r>
              <a:rPr lang="hr-HR" dirty="0" err="1" smtClean="0"/>
              <a:t>Draft</a:t>
            </a:r>
            <a:r>
              <a:rPr lang="hr-HR" dirty="0" smtClean="0"/>
              <a:t>) </a:t>
            </a:r>
            <a:r>
              <a:rPr lang="hr-HR" dirty="0" err="1" smtClean="0"/>
              <a:t>View</a:t>
            </a:r>
            <a:r>
              <a:rPr lang="hr-HR" dirty="0" smtClean="0"/>
              <a:t> (Alt+V)</a:t>
            </a:r>
          </a:p>
          <a:p>
            <a:pPr eaLnBrk="1" hangingPunct="1"/>
            <a:r>
              <a:rPr lang="hr-HR" dirty="0" smtClean="0"/>
              <a:t>početi pisanje bez naslovne stranice</a:t>
            </a:r>
          </a:p>
          <a:p>
            <a:pPr eaLnBrk="1" hangingPunct="1"/>
            <a:r>
              <a:rPr lang="hr-HR" dirty="0" smtClean="0"/>
              <a:t>prvo napisati naslove svih poglavlja s kratkim natuknicama</a:t>
            </a:r>
          </a:p>
          <a:p>
            <a:pPr eaLnBrk="1" hangingPunct="1"/>
            <a:r>
              <a:rPr lang="hr-HR" dirty="0" smtClean="0"/>
              <a:t>početi pisati s drugim poglavljem (uvod poslije)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hr-HR" smtClean="0"/>
              <a:t>IEEE Student Branch Zagreb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4000" smtClean="0"/>
              <a:t>Dos</a:t>
            </a:r>
            <a:br>
              <a:rPr lang="hr-HR" sz="4000" smtClean="0"/>
            </a:br>
            <a:r>
              <a:rPr lang="hr-HR" sz="2800" smtClean="0"/>
              <a:t>za tekst duži od desetak stranica</a:t>
            </a:r>
            <a:endParaRPr lang="en-GB" smtClean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dirty="0" smtClean="0"/>
              <a:t>pisati bez ispravljanja </a:t>
            </a:r>
          </a:p>
          <a:p>
            <a:pPr lvl="1" eaLnBrk="1" hangingPunct="1"/>
            <a:r>
              <a:rPr lang="hr-HR" dirty="0" smtClean="0"/>
              <a:t>ali pravopisno točno (obavezno imati provjeru pravopisa u alatu za pisanje)</a:t>
            </a:r>
          </a:p>
          <a:p>
            <a:pPr eaLnBrk="1" hangingPunct="1"/>
            <a:r>
              <a:rPr lang="hr-HR" dirty="0" smtClean="0"/>
              <a:t>u slučaju “</a:t>
            </a:r>
            <a:r>
              <a:rPr lang="hr-HR" dirty="0" err="1" smtClean="0"/>
              <a:t>Writer</a:t>
            </a:r>
            <a:r>
              <a:rPr lang="hr-HR" dirty="0" smtClean="0"/>
              <a:t>’s </a:t>
            </a:r>
            <a:r>
              <a:rPr lang="hr-HR" dirty="0" err="1" smtClean="0"/>
              <a:t>blocka</a:t>
            </a:r>
            <a:r>
              <a:rPr lang="hr-HR" dirty="0" smtClean="0"/>
              <a:t>” pisati bilo što</a:t>
            </a:r>
          </a:p>
          <a:p>
            <a:pPr lvl="1" eaLnBrk="1" hangingPunct="1"/>
            <a:r>
              <a:rPr lang="hr-HR" dirty="0" smtClean="0"/>
              <a:t>makar prepisivati prethodno napisane rečenice</a:t>
            </a:r>
          </a:p>
          <a:p>
            <a:pPr eaLnBrk="1" hangingPunct="1"/>
            <a:r>
              <a:rPr lang="hr-HR" dirty="0" smtClean="0"/>
              <a:t>revidirati ujutro, maknuti duge rečenice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hr-HR" smtClean="0"/>
              <a:t>IEEE Student Branch Zagreb</a:t>
            </a:r>
          </a:p>
        </p:txBody>
      </p:sp>
      <p:pic>
        <p:nvPicPr>
          <p:cNvPr id="6147" name="Picture 4" descr="05-03-07_13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6975" y="1341438"/>
            <a:ext cx="4137025" cy="551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Ergonomija</a:t>
            </a:r>
            <a:endParaRPr lang="en-GB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dirty="0" smtClean="0"/>
              <a:t>stol visine 75cm</a:t>
            </a:r>
          </a:p>
          <a:p>
            <a:pPr eaLnBrk="1" hangingPunct="1"/>
            <a:r>
              <a:rPr lang="hr-HR" dirty="0" smtClean="0"/>
              <a:t>podlaktice na stolu </a:t>
            </a:r>
            <a:br>
              <a:rPr lang="hr-HR" dirty="0" smtClean="0"/>
            </a:br>
            <a:r>
              <a:rPr lang="hr-HR" dirty="0" smtClean="0"/>
              <a:t>(nikako u zraku)</a:t>
            </a:r>
          </a:p>
          <a:p>
            <a:pPr eaLnBrk="1" hangingPunct="1"/>
            <a:r>
              <a:rPr lang="hr-HR" dirty="0" smtClean="0"/>
              <a:t>čist radni stol</a:t>
            </a:r>
          </a:p>
          <a:p>
            <a:pPr eaLnBrk="1" hangingPunct="1"/>
            <a:r>
              <a:rPr lang="hr-HR" dirty="0" smtClean="0"/>
              <a:t>HR tipkovnica</a:t>
            </a:r>
            <a:br>
              <a:rPr lang="hr-HR" dirty="0" smtClean="0"/>
            </a:br>
            <a:r>
              <a:rPr lang="hr-HR" dirty="0" smtClean="0"/>
              <a:t>(</a:t>
            </a:r>
            <a:r>
              <a:rPr lang="hr-HR" dirty="0" err="1" smtClean="0"/>
              <a:t>čćž</a:t>
            </a:r>
            <a:r>
              <a:rPr lang="hr-HR" dirty="0" smtClean="0"/>
              <a:t> u jednom redu)</a:t>
            </a:r>
          </a:p>
          <a:p>
            <a:pPr eaLnBrk="1" hangingPunct="1"/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hr-HR" smtClean="0"/>
              <a:t>IEEE Student Branch Zagreb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smtClean="0"/>
              <a:t>Predložak</a:t>
            </a:r>
            <a:endParaRPr lang="en-GB" dirty="0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dirty="0" smtClean="0"/>
              <a:t>na </a:t>
            </a:r>
            <a:r>
              <a:rPr lang="hr-HR" dirty="0" smtClean="0">
                <a:hlinkClick r:id="rId3"/>
              </a:rPr>
              <a:t>www.fer.hr/</a:t>
            </a:r>
            <a:r>
              <a:rPr lang="hr-HR" dirty="0" err="1" smtClean="0">
                <a:hlinkClick r:id="rId3"/>
              </a:rPr>
              <a:t>ieee</a:t>
            </a:r>
            <a:r>
              <a:rPr lang="hr-HR" dirty="0" smtClean="0"/>
              <a:t> repozitoriju uzeti </a:t>
            </a:r>
            <a:r>
              <a:rPr lang="hr-HR" dirty="0" err="1" smtClean="0"/>
              <a:t>DosDontsNormal.dotm</a:t>
            </a:r>
            <a:r>
              <a:rPr lang="hr-HR" dirty="0" smtClean="0"/>
              <a:t> i početi pisati na osnovu njega</a:t>
            </a:r>
          </a:p>
          <a:p>
            <a:pPr eaLnBrk="1" hangingPunct="1"/>
            <a:r>
              <a:rPr lang="hr-BA" sz="2800" dirty="0" err="1" smtClean="0"/>
              <a:t>IEEE.xls</a:t>
            </a:r>
            <a:r>
              <a:rPr lang="hr-BA" sz="2800" dirty="0" smtClean="0"/>
              <a:t> je za pisanje literature u Officeu 2007</a:t>
            </a:r>
          </a:p>
          <a:p>
            <a:pPr lvl="1" eaLnBrk="1" hangingPunct="1"/>
            <a:r>
              <a:rPr lang="hr-BA" sz="2000" dirty="0" smtClean="0"/>
              <a:t>C:\Program </a:t>
            </a:r>
            <a:r>
              <a:rPr lang="hr-BA" sz="2000" dirty="0" err="1" smtClean="0"/>
              <a:t>Files</a:t>
            </a:r>
            <a:r>
              <a:rPr lang="hr-BA" sz="2000" dirty="0" smtClean="0"/>
              <a:t>\Microsoft Office\Office12\</a:t>
            </a:r>
            <a:r>
              <a:rPr lang="hr-BA" sz="2000" dirty="0" err="1" smtClean="0"/>
              <a:t>Bibliography</a:t>
            </a:r>
            <a:r>
              <a:rPr lang="hr-BA" sz="2000" dirty="0" smtClean="0"/>
              <a:t>\</a:t>
            </a:r>
            <a:r>
              <a:rPr lang="hr-BA" sz="2000" dirty="0" err="1" smtClean="0"/>
              <a:t>Style</a:t>
            </a:r>
            <a:endParaRPr lang="hr-HR" sz="2400" dirty="0" smtClean="0"/>
          </a:p>
          <a:p>
            <a:pPr eaLnBrk="1" hangingPunct="1"/>
            <a:r>
              <a:rPr lang="hr-HR" sz="2800" dirty="0" smtClean="0"/>
              <a:t>bonus predloška: </a:t>
            </a:r>
          </a:p>
          <a:p>
            <a:pPr lvl="1" eaLnBrk="1" hangingPunct="1"/>
            <a:r>
              <a:rPr lang="hr-HR" sz="2400" dirty="0" err="1" smtClean="0"/>
              <a:t>macro</a:t>
            </a:r>
            <a:r>
              <a:rPr lang="hr-HR" sz="2400" dirty="0" smtClean="0"/>
              <a:t> za jednadžbe - Alt+E</a:t>
            </a:r>
          </a:p>
          <a:p>
            <a:pPr lvl="1" eaLnBrk="1" hangingPunct="1"/>
            <a:r>
              <a:rPr lang="hr-HR" sz="2400" dirty="0" err="1" smtClean="0"/>
              <a:t>macro</a:t>
            </a:r>
            <a:r>
              <a:rPr lang="hr-HR" sz="2400" dirty="0" smtClean="0"/>
              <a:t> za </a:t>
            </a:r>
            <a:r>
              <a:rPr lang="hr-HR" sz="2400" dirty="0" err="1" smtClean="0"/>
              <a:t>Draft</a:t>
            </a:r>
            <a:r>
              <a:rPr lang="hr-HR" sz="2400" dirty="0" smtClean="0"/>
              <a:t> </a:t>
            </a:r>
            <a:r>
              <a:rPr lang="hr-HR" sz="2400" dirty="0" err="1" smtClean="0"/>
              <a:t>View</a:t>
            </a:r>
            <a:r>
              <a:rPr lang="hr-HR" sz="2400" dirty="0" smtClean="0"/>
              <a:t> – Alt+V</a:t>
            </a:r>
          </a:p>
          <a:p>
            <a:pPr eaLnBrk="1" hangingPunct="1"/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hr-HR" smtClean="0"/>
              <a:t>IEEE Student Branch Zagreb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Slike i tablice</a:t>
            </a:r>
            <a:endParaRPr lang="hr-HR" sz="320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15250" cy="4525963"/>
          </a:xfrm>
        </p:spPr>
        <p:txBody>
          <a:bodyPr/>
          <a:lstStyle/>
          <a:p>
            <a:pPr eaLnBrk="1" hangingPunct="1"/>
            <a:r>
              <a:rPr lang="hr-HR" sz="2800" dirty="0" smtClean="0">
                <a:sym typeface="Mathematica1" pitchFamily="2" charset="2"/>
              </a:rPr>
              <a:t>Excel tablicu ili graf najbolje staviti pomoću </a:t>
            </a:r>
            <a:r>
              <a:rPr lang="hr-HR" sz="2800" dirty="0" err="1" smtClean="0">
                <a:sym typeface="Mathematica1" pitchFamily="2" charset="2"/>
              </a:rPr>
              <a:t>Edit</a:t>
            </a:r>
            <a:r>
              <a:rPr lang="hr-HR" sz="2800" dirty="0" smtClean="0">
                <a:sym typeface="Mathematica1" pitchFamily="2" charset="2"/>
              </a:rPr>
              <a:t>, Paste </a:t>
            </a:r>
            <a:r>
              <a:rPr lang="hr-HR" sz="2800" dirty="0" err="1" smtClean="0">
                <a:sym typeface="Mathematica1" pitchFamily="2" charset="2"/>
              </a:rPr>
              <a:t>special</a:t>
            </a:r>
            <a:r>
              <a:rPr lang="hr-HR" sz="2800" dirty="0" smtClean="0">
                <a:sym typeface="Mathematica1" pitchFamily="2" charset="2"/>
              </a:rPr>
              <a:t>, </a:t>
            </a:r>
            <a:r>
              <a:rPr lang="hr-HR" sz="2800" b="1" u="sng" dirty="0" err="1" smtClean="0">
                <a:sym typeface="Mathematica1" pitchFamily="2" charset="2"/>
              </a:rPr>
              <a:t>Paste</a:t>
            </a:r>
            <a:r>
              <a:rPr lang="hr-HR" sz="2800" b="1" u="sng" dirty="0" smtClean="0">
                <a:sym typeface="Mathematica1" pitchFamily="2" charset="2"/>
              </a:rPr>
              <a:t> link</a:t>
            </a:r>
            <a:r>
              <a:rPr lang="hr-HR" sz="2800" dirty="0" smtClean="0">
                <a:sym typeface="Mathematica1" pitchFamily="2" charset="2"/>
              </a:rPr>
              <a:t>, </a:t>
            </a:r>
            <a:r>
              <a:rPr lang="hr-HR" sz="2800" dirty="0" err="1" smtClean="0">
                <a:sym typeface="Mathematica1" pitchFamily="2" charset="2"/>
              </a:rPr>
              <a:t>Worksheet</a:t>
            </a:r>
            <a:r>
              <a:rPr lang="hr-HR" sz="2800" dirty="0" smtClean="0">
                <a:sym typeface="Mathematica1" pitchFamily="2" charset="2"/>
              </a:rPr>
              <a:t> </a:t>
            </a:r>
            <a:r>
              <a:rPr lang="hr-HR" sz="2800" dirty="0" err="1" smtClean="0">
                <a:sym typeface="Mathematica1" pitchFamily="2" charset="2"/>
              </a:rPr>
              <a:t>Object</a:t>
            </a:r>
            <a:r>
              <a:rPr lang="hr-HR" sz="2800" dirty="0" smtClean="0">
                <a:sym typeface="Mathematica1" pitchFamily="2" charset="2"/>
              </a:rPr>
              <a:t> ili HTML format</a:t>
            </a:r>
          </a:p>
          <a:p>
            <a:pPr eaLnBrk="1" hangingPunct="1"/>
            <a:r>
              <a:rPr lang="hr-HR" sz="2800" dirty="0" smtClean="0">
                <a:sym typeface="Mathematica1" pitchFamily="2" charset="2"/>
              </a:rPr>
              <a:t>slike i grafovi </a:t>
            </a:r>
            <a:r>
              <a:rPr lang="hr-HR" sz="2800" dirty="0" err="1" smtClean="0">
                <a:sym typeface="Mathematica1" pitchFamily="2" charset="2"/>
              </a:rPr>
              <a:t>in</a:t>
            </a:r>
            <a:r>
              <a:rPr lang="hr-HR" sz="2800" dirty="0" smtClean="0">
                <a:sym typeface="Mathematica1" pitchFamily="2" charset="2"/>
              </a:rPr>
              <a:t> line </a:t>
            </a:r>
          </a:p>
          <a:p>
            <a:pPr eaLnBrk="1" hangingPunct="1"/>
            <a:r>
              <a:rPr lang="hr-HR" sz="2800" dirty="0" smtClean="0">
                <a:sym typeface="Mathematica1" pitchFamily="2" charset="2"/>
              </a:rPr>
              <a:t>desni klik na tablicu ili sliku, insert </a:t>
            </a:r>
            <a:r>
              <a:rPr lang="hr-HR" sz="2800" dirty="0" err="1" smtClean="0">
                <a:sym typeface="Mathematica1" pitchFamily="2" charset="2"/>
              </a:rPr>
              <a:t>caption</a:t>
            </a:r>
            <a:endParaRPr lang="hr-HR" sz="2800" dirty="0" smtClean="0">
              <a:sym typeface="Mathematica1" pitchFamily="2" charset="2"/>
            </a:endParaRPr>
          </a:p>
        </p:txBody>
      </p:sp>
      <p:pic>
        <p:nvPicPr>
          <p:cNvPr id="13317" name="Picture 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42976" y="3929066"/>
            <a:ext cx="2933700" cy="2430462"/>
          </a:xfrm>
          <a:noFill/>
        </p:spPr>
      </p:pic>
      <p:pic>
        <p:nvPicPr>
          <p:cNvPr id="13318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429124" y="3929066"/>
            <a:ext cx="2933700" cy="2432050"/>
          </a:xfrm>
          <a:noFill/>
        </p:spPr>
      </p:pic>
      <p:sp>
        <p:nvSpPr>
          <p:cNvPr id="13319" name="Freeform 9"/>
          <p:cNvSpPr>
            <a:spLocks/>
          </p:cNvSpPr>
          <p:nvPr/>
        </p:nvSpPr>
        <p:spPr bwMode="auto">
          <a:xfrm>
            <a:off x="1857356" y="5000636"/>
            <a:ext cx="1152525" cy="433388"/>
          </a:xfrm>
          <a:custGeom>
            <a:avLst/>
            <a:gdLst>
              <a:gd name="T0" fmla="*/ 2147483647 w 537"/>
              <a:gd name="T1" fmla="*/ 0 h 461"/>
              <a:gd name="T2" fmla="*/ 2147483647 w 537"/>
              <a:gd name="T3" fmla="*/ 2147483647 h 461"/>
              <a:gd name="T4" fmla="*/ 2147483647 w 537"/>
              <a:gd name="T5" fmla="*/ 2147483647 h 461"/>
              <a:gd name="T6" fmla="*/ 2147483647 w 537"/>
              <a:gd name="T7" fmla="*/ 2147483647 h 461"/>
              <a:gd name="T8" fmla="*/ 2147483647 w 537"/>
              <a:gd name="T9" fmla="*/ 2147483647 h 461"/>
              <a:gd name="T10" fmla="*/ 2147483647 w 537"/>
              <a:gd name="T11" fmla="*/ 2147483647 h 461"/>
              <a:gd name="T12" fmla="*/ 2147483647 w 537"/>
              <a:gd name="T13" fmla="*/ 2147483647 h 46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37"/>
              <a:gd name="T22" fmla="*/ 0 h 461"/>
              <a:gd name="T23" fmla="*/ 537 w 537"/>
              <a:gd name="T24" fmla="*/ 461 h 46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37" h="461">
                <a:moveTo>
                  <a:pt x="280" y="0"/>
                </a:moveTo>
                <a:cubicBezTo>
                  <a:pt x="211" y="3"/>
                  <a:pt x="143" y="7"/>
                  <a:pt x="98" y="45"/>
                </a:cubicBezTo>
                <a:cubicBezTo>
                  <a:pt x="53" y="83"/>
                  <a:pt x="0" y="167"/>
                  <a:pt x="8" y="227"/>
                </a:cubicBezTo>
                <a:cubicBezTo>
                  <a:pt x="16" y="287"/>
                  <a:pt x="69" y="378"/>
                  <a:pt x="144" y="408"/>
                </a:cubicBezTo>
                <a:cubicBezTo>
                  <a:pt x="219" y="438"/>
                  <a:pt x="400" y="461"/>
                  <a:pt x="461" y="408"/>
                </a:cubicBezTo>
                <a:cubicBezTo>
                  <a:pt x="522" y="355"/>
                  <a:pt x="537" y="151"/>
                  <a:pt x="507" y="91"/>
                </a:cubicBezTo>
                <a:cubicBezTo>
                  <a:pt x="477" y="31"/>
                  <a:pt x="333" y="45"/>
                  <a:pt x="280" y="45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r-Latn-CS"/>
          </a:p>
        </p:txBody>
      </p:sp>
      <p:sp>
        <p:nvSpPr>
          <p:cNvPr id="13320" name="Freeform 10"/>
          <p:cNvSpPr>
            <a:spLocks/>
          </p:cNvSpPr>
          <p:nvPr/>
        </p:nvSpPr>
        <p:spPr bwMode="auto">
          <a:xfrm>
            <a:off x="5078410" y="5008566"/>
            <a:ext cx="1296988" cy="433388"/>
          </a:xfrm>
          <a:custGeom>
            <a:avLst/>
            <a:gdLst>
              <a:gd name="T0" fmla="*/ 2147483647 w 537"/>
              <a:gd name="T1" fmla="*/ 0 h 461"/>
              <a:gd name="T2" fmla="*/ 2147483647 w 537"/>
              <a:gd name="T3" fmla="*/ 2147483647 h 461"/>
              <a:gd name="T4" fmla="*/ 2147483647 w 537"/>
              <a:gd name="T5" fmla="*/ 2147483647 h 461"/>
              <a:gd name="T6" fmla="*/ 2147483647 w 537"/>
              <a:gd name="T7" fmla="*/ 2147483647 h 461"/>
              <a:gd name="T8" fmla="*/ 2147483647 w 537"/>
              <a:gd name="T9" fmla="*/ 2147483647 h 461"/>
              <a:gd name="T10" fmla="*/ 2147483647 w 537"/>
              <a:gd name="T11" fmla="*/ 2147483647 h 461"/>
              <a:gd name="T12" fmla="*/ 2147483647 w 537"/>
              <a:gd name="T13" fmla="*/ 2147483647 h 46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37"/>
              <a:gd name="T22" fmla="*/ 0 h 461"/>
              <a:gd name="T23" fmla="*/ 537 w 537"/>
              <a:gd name="T24" fmla="*/ 461 h 46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37" h="461">
                <a:moveTo>
                  <a:pt x="280" y="0"/>
                </a:moveTo>
                <a:cubicBezTo>
                  <a:pt x="211" y="3"/>
                  <a:pt x="143" y="7"/>
                  <a:pt x="98" y="45"/>
                </a:cubicBezTo>
                <a:cubicBezTo>
                  <a:pt x="53" y="83"/>
                  <a:pt x="0" y="167"/>
                  <a:pt x="8" y="227"/>
                </a:cubicBezTo>
                <a:cubicBezTo>
                  <a:pt x="16" y="287"/>
                  <a:pt x="69" y="378"/>
                  <a:pt x="144" y="408"/>
                </a:cubicBezTo>
                <a:cubicBezTo>
                  <a:pt x="219" y="438"/>
                  <a:pt x="400" y="461"/>
                  <a:pt x="461" y="408"/>
                </a:cubicBezTo>
                <a:cubicBezTo>
                  <a:pt x="522" y="355"/>
                  <a:pt x="537" y="151"/>
                  <a:pt x="507" y="91"/>
                </a:cubicBezTo>
                <a:cubicBezTo>
                  <a:pt x="477" y="31"/>
                  <a:pt x="333" y="45"/>
                  <a:pt x="280" y="45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r-Latn-CS"/>
          </a:p>
        </p:txBody>
      </p:sp>
      <p:sp>
        <p:nvSpPr>
          <p:cNvPr id="13321" name="Freeform 11"/>
          <p:cNvSpPr>
            <a:spLocks/>
          </p:cNvSpPr>
          <p:nvPr/>
        </p:nvSpPr>
        <p:spPr bwMode="auto">
          <a:xfrm>
            <a:off x="4575173" y="4360866"/>
            <a:ext cx="720725" cy="361950"/>
          </a:xfrm>
          <a:custGeom>
            <a:avLst/>
            <a:gdLst>
              <a:gd name="T0" fmla="*/ 2147483647 w 537"/>
              <a:gd name="T1" fmla="*/ 0 h 461"/>
              <a:gd name="T2" fmla="*/ 2147483647 w 537"/>
              <a:gd name="T3" fmla="*/ 2147483647 h 461"/>
              <a:gd name="T4" fmla="*/ 2147483647 w 537"/>
              <a:gd name="T5" fmla="*/ 2147483647 h 461"/>
              <a:gd name="T6" fmla="*/ 2147483647 w 537"/>
              <a:gd name="T7" fmla="*/ 2147483647 h 461"/>
              <a:gd name="T8" fmla="*/ 2147483647 w 537"/>
              <a:gd name="T9" fmla="*/ 2147483647 h 461"/>
              <a:gd name="T10" fmla="*/ 2147483647 w 537"/>
              <a:gd name="T11" fmla="*/ 2147483647 h 461"/>
              <a:gd name="T12" fmla="*/ 2147483647 w 537"/>
              <a:gd name="T13" fmla="*/ 2147483647 h 46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37"/>
              <a:gd name="T22" fmla="*/ 0 h 461"/>
              <a:gd name="T23" fmla="*/ 537 w 537"/>
              <a:gd name="T24" fmla="*/ 461 h 46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37" h="461">
                <a:moveTo>
                  <a:pt x="280" y="0"/>
                </a:moveTo>
                <a:cubicBezTo>
                  <a:pt x="211" y="3"/>
                  <a:pt x="143" y="7"/>
                  <a:pt x="98" y="45"/>
                </a:cubicBezTo>
                <a:cubicBezTo>
                  <a:pt x="53" y="83"/>
                  <a:pt x="0" y="167"/>
                  <a:pt x="8" y="227"/>
                </a:cubicBezTo>
                <a:cubicBezTo>
                  <a:pt x="16" y="287"/>
                  <a:pt x="69" y="378"/>
                  <a:pt x="144" y="408"/>
                </a:cubicBezTo>
                <a:cubicBezTo>
                  <a:pt x="219" y="438"/>
                  <a:pt x="400" y="461"/>
                  <a:pt x="461" y="408"/>
                </a:cubicBezTo>
                <a:cubicBezTo>
                  <a:pt x="522" y="355"/>
                  <a:pt x="537" y="151"/>
                  <a:pt x="507" y="91"/>
                </a:cubicBezTo>
                <a:cubicBezTo>
                  <a:pt x="477" y="31"/>
                  <a:pt x="333" y="45"/>
                  <a:pt x="280" y="45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r-Latn-CS"/>
          </a:p>
        </p:txBody>
      </p:sp>
      <p:sp>
        <p:nvSpPr>
          <p:cNvPr id="13322" name="Text Box 12"/>
          <p:cNvSpPr txBox="1">
            <a:spLocks noChangeArrowheads="1"/>
          </p:cNvSpPr>
          <p:nvPr/>
        </p:nvSpPr>
        <p:spPr bwMode="auto">
          <a:xfrm>
            <a:off x="5078410" y="4073529"/>
            <a:ext cx="1296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dirty="0">
                <a:solidFill>
                  <a:srgbClr val="FF0000"/>
                </a:solidFill>
                <a:sym typeface="Mathematica1" pitchFamily="2" charset="2"/>
              </a:rPr>
              <a:t>NE tabela!</a:t>
            </a:r>
            <a:endParaRPr lang="en-GB" dirty="0">
              <a:solidFill>
                <a:srgbClr val="FF0000"/>
              </a:solidFill>
              <a:sym typeface="Mathematica1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Bookmarks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hr-HR" dirty="0" smtClean="0"/>
              <a:t>označiti broj jednadžbe, slike ili tablice koji želiš imati dalje u tekstu</a:t>
            </a:r>
          </a:p>
          <a:p>
            <a:r>
              <a:rPr lang="hr-HR" dirty="0" smtClean="0"/>
              <a:t>Insert </a:t>
            </a:r>
            <a:r>
              <a:rPr lang="hr-HR" dirty="0" err="1" smtClean="0"/>
              <a:t>Bookmark</a:t>
            </a:r>
            <a:r>
              <a:rPr lang="hr-HR" dirty="0" smtClean="0"/>
              <a:t>, upiši ime (bez razmaka)</a:t>
            </a:r>
          </a:p>
          <a:p>
            <a:r>
              <a:rPr lang="hr-HR" dirty="0" smtClean="0"/>
              <a:t>u tekstu: </a:t>
            </a:r>
            <a:r>
              <a:rPr lang="hr-HR" dirty="0" err="1" smtClean="0"/>
              <a:t>References</a:t>
            </a:r>
            <a:r>
              <a:rPr lang="hr-HR" dirty="0" smtClean="0"/>
              <a:t> Cross-reference, odabrati </a:t>
            </a:r>
            <a:r>
              <a:rPr lang="hr-HR" dirty="0" err="1" smtClean="0"/>
              <a:t>Bookmark</a:t>
            </a:r>
            <a:r>
              <a:rPr lang="hr-HR" dirty="0" smtClean="0"/>
              <a:t> i željenu referencu</a:t>
            </a:r>
          </a:p>
          <a:p>
            <a:r>
              <a:rPr lang="hr-HR" dirty="0" smtClean="0"/>
              <a:t>označiti cijeli tekst (</a:t>
            </a:r>
            <a:r>
              <a:rPr lang="hr-HR" dirty="0" err="1" smtClean="0"/>
              <a:t>Ctrl</a:t>
            </a:r>
            <a:r>
              <a:rPr lang="hr-HR" dirty="0" smtClean="0"/>
              <a:t>-A) i pritisnuti F9 (</a:t>
            </a:r>
            <a:r>
              <a:rPr lang="hr-HR" dirty="0" err="1" smtClean="0"/>
              <a:t>Calculate</a:t>
            </a:r>
            <a:r>
              <a:rPr lang="hr-HR" smtClean="0"/>
              <a:t>)</a:t>
            </a:r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IEEE Student Branch Zagreb</a:t>
            </a:r>
            <a:endParaRPr lang="hr-H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6030</TotalTime>
  <Words>1051</Words>
  <Application>Microsoft Office PowerPoint</Application>
  <PresentationFormat>On-screen Show (4:3)</PresentationFormat>
  <Paragraphs>207</Paragraphs>
  <Slides>29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Mathematica1</vt:lpstr>
      <vt:lpstr>Comic Sans MS</vt:lpstr>
      <vt:lpstr>Wingdings</vt:lpstr>
      <vt:lpstr>Default Design</vt:lpstr>
      <vt:lpstr>Diplomski rad Dos &amp; Donts</vt:lpstr>
      <vt:lpstr>Diplomski rad Dos &amp; Donts</vt:lpstr>
      <vt:lpstr>Donts za tekst duži od desetak stranica</vt:lpstr>
      <vt:lpstr>Dos za tekst duži od desetak stranica</vt:lpstr>
      <vt:lpstr>Dos za tekst duži od desetak stranica</vt:lpstr>
      <vt:lpstr>Ergonomija</vt:lpstr>
      <vt:lpstr>Predložak</vt:lpstr>
      <vt:lpstr>Slike i tablice</vt:lpstr>
      <vt:lpstr>Bookmarks</vt:lpstr>
      <vt:lpstr>Završno uređenje</vt:lpstr>
      <vt:lpstr>Tipkovničke kratice tekst</vt:lpstr>
      <vt:lpstr>Tipkovničke kratice Equation editor</vt:lpstr>
      <vt:lpstr>Save as Pdf</vt:lpstr>
      <vt:lpstr>Pisanje rada</vt:lpstr>
      <vt:lpstr>Pisanje rada Dos</vt:lpstr>
      <vt:lpstr>Pisanje rada Donts</vt:lpstr>
      <vt:lpstr>Početne stranice</vt:lpstr>
      <vt:lpstr>Poglavlja (I)</vt:lpstr>
      <vt:lpstr>Poglavlja (II)</vt:lpstr>
      <vt:lpstr>Poglavlja (III)</vt:lpstr>
      <vt:lpstr>Citiranje Literature</vt:lpstr>
      <vt:lpstr>Dodaci ili “dosadne tablice i popisi”</vt:lpstr>
      <vt:lpstr>Zaključak (pisanje rada)</vt:lpstr>
      <vt:lpstr>Prezentacija početak</vt:lpstr>
      <vt:lpstr>Prezentacija glavni dio</vt:lpstr>
      <vt:lpstr>Prezentacija rezultati i diskusija</vt:lpstr>
      <vt:lpstr>Prezentacija zaključak</vt:lpstr>
      <vt:lpstr>Pitanja</vt:lpstr>
      <vt:lpstr>Diplomski rad Dos &amp; Donts</vt:lpstr>
    </vt:vector>
  </TitlesOfParts>
  <Company>RTT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Diplomski rad Dos &amp; Donts</dc:title>
  <dc:creator>Domagoj</dc:creator>
  <cp:lastModifiedBy>domagoj</cp:lastModifiedBy>
  <cp:revision>104</cp:revision>
  <dcterms:created xsi:type="dcterms:W3CDTF">2003-12-03T12:55:38Z</dcterms:created>
  <dcterms:modified xsi:type="dcterms:W3CDTF">2009-06-03T13:51:35Z</dcterms:modified>
</cp:coreProperties>
</file>